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6"/>
  </p:notesMasterIdLst>
  <p:sldIdLst>
    <p:sldId id="300" r:id="rId2"/>
    <p:sldId id="301" r:id="rId3"/>
    <p:sldId id="302" r:id="rId4"/>
    <p:sldId id="303" r:id="rId5"/>
    <p:sldId id="285" r:id="rId6"/>
    <p:sldId id="286" r:id="rId7"/>
    <p:sldId id="287" r:id="rId8"/>
    <p:sldId id="306" r:id="rId9"/>
    <p:sldId id="257" r:id="rId10"/>
    <p:sldId id="299" r:id="rId11"/>
    <p:sldId id="258" r:id="rId12"/>
    <p:sldId id="260" r:id="rId13"/>
    <p:sldId id="261" r:id="rId14"/>
    <p:sldId id="262" r:id="rId15"/>
    <p:sldId id="265" r:id="rId16"/>
    <p:sldId id="268" r:id="rId17"/>
    <p:sldId id="273" r:id="rId18"/>
    <p:sldId id="307" r:id="rId19"/>
    <p:sldId id="256" r:id="rId20"/>
    <p:sldId id="288" r:id="rId21"/>
    <p:sldId id="279" r:id="rId22"/>
    <p:sldId id="293" r:id="rId23"/>
    <p:sldId id="283" r:id="rId24"/>
    <p:sldId id="263" r:id="rId25"/>
    <p:sldId id="259" r:id="rId26"/>
    <p:sldId id="297" r:id="rId27"/>
    <p:sldId id="298" r:id="rId28"/>
    <p:sldId id="280" r:id="rId29"/>
    <p:sldId id="284" r:id="rId30"/>
    <p:sldId id="281" r:id="rId31"/>
    <p:sldId id="291" r:id="rId32"/>
    <p:sldId id="294" r:id="rId33"/>
    <p:sldId id="295" r:id="rId34"/>
    <p:sldId id="305" r:id="rId35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2312"/>
    <a:srgbClr val="00CC00"/>
    <a:srgbClr val="FFFFFF"/>
    <a:srgbClr val="66FF66"/>
    <a:srgbClr val="339966"/>
    <a:srgbClr val="CC0099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82524" autoAdjust="0"/>
  </p:normalViewPr>
  <p:slideViewPr>
    <p:cSldViewPr snapToGrid="0">
      <p:cViewPr varScale="1">
        <p:scale>
          <a:sx n="51" d="100"/>
          <a:sy n="51" d="100"/>
        </p:scale>
        <p:origin x="48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142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noProof="0"/>
              <a:t>לחץ כדי לערוך סגנונות טקסט של תבנית בסיס</a:t>
            </a:r>
            <a:endParaRPr lang="en-US" altLang="he-IL" noProof="0"/>
          </a:p>
          <a:p>
            <a:pPr lvl="1"/>
            <a:r>
              <a:rPr lang="he-IL" altLang="he-IL" noProof="0"/>
              <a:t>רמה שנייה</a:t>
            </a:r>
            <a:endParaRPr lang="en-US" altLang="he-IL" noProof="0"/>
          </a:p>
          <a:p>
            <a:pPr lvl="2"/>
            <a:r>
              <a:rPr lang="he-IL" altLang="he-IL" noProof="0"/>
              <a:t>רמה שלישית</a:t>
            </a:r>
            <a:endParaRPr lang="en-US" altLang="he-IL" noProof="0"/>
          </a:p>
          <a:p>
            <a:pPr lvl="3"/>
            <a:r>
              <a:rPr lang="he-IL" altLang="he-IL" noProof="0"/>
              <a:t>רמה רביעית</a:t>
            </a:r>
            <a:endParaRPr lang="en-US" altLang="he-IL" noProof="0"/>
          </a:p>
          <a:p>
            <a:pPr lvl="4"/>
            <a:r>
              <a:rPr lang="he-IL" altLang="he-IL" noProof="0"/>
              <a:t>רמה חמישית</a:t>
            </a:r>
            <a:endParaRPr lang="en-US" altLang="he-IL" noProof="0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CA53649B-E347-4E1C-8F2C-36C3110E4E7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39956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 altLang="he-IL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6907B1-EDDC-49FD-B6EE-2263ADE44A17}" type="slidenum">
              <a:rPr lang="he-IL" altLang="he-IL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695198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613FC0-722E-4CAE-B958-E8923B78541C}" type="slidenum">
              <a:rPr lang="he-IL" altLang="he-IL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he-IL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02987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F4A165-5523-4946-BF87-5065F0B1A894}" type="slidenum">
              <a:rPr lang="he-IL" altLang="he-IL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he-IL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כאן יוצגו דרכים שונות שמשמשות בפתרון של יותר מדרך אחת. </a:t>
            </a:r>
          </a:p>
          <a:p>
            <a:pPr eaLnBrk="1" hangingPunct="1"/>
            <a:r>
              <a:rPr lang="he-IL" altLang="he-IL"/>
              <a:t>אין צורך לעבור עם המשתלמים על כל הפתרונות אלא להראות להם את העקרונות בעזרתם ניתן לבצע את כל החישובים.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73116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0FC319-1BC4-4969-A3B0-DE206E65B08C}" type="slidenum">
              <a:rPr lang="he-IL" altLang="he-IL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he-IL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א ב</a:t>
            </a:r>
          </a:p>
          <a:p>
            <a:pPr eaLnBrk="1" hangingPunct="1"/>
            <a:r>
              <a:rPr lang="he-IL" altLang="he-IL"/>
              <a:t>ג  ד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/>
              <a:t>התכונות שיוצגו בהמשך:</a:t>
            </a:r>
          </a:p>
          <a:p>
            <a:pPr eaLnBrk="1" hangingPunct="1"/>
            <a:r>
              <a:rPr lang="he-IL" altLang="he-IL"/>
              <a:t>כל הקטעים שיוצרים את השרטוט שווים באורכם</a:t>
            </a:r>
          </a:p>
          <a:p>
            <a:pPr eaLnBrk="1" hangingPunct="1"/>
            <a:r>
              <a:rPr lang="he-IL" altLang="he-IL"/>
              <a:t>א  הקטעים הירוקים מקבילים זה לזה</a:t>
            </a:r>
          </a:p>
          <a:p>
            <a:pPr eaLnBrk="1" hangingPunct="1"/>
            <a:r>
              <a:rPr lang="he-IL" altLang="he-IL"/>
              <a:t>    הקטע הכחול ניצב לקטעים הירוקים</a:t>
            </a:r>
          </a:p>
          <a:p>
            <a:pPr eaLnBrk="1" hangingPunct="1"/>
            <a:r>
              <a:rPr lang="he-IL" altLang="he-IL"/>
              <a:t>ב הקטע האדום הוא מחצית מהקטע שמכיל אותו</a:t>
            </a:r>
          </a:p>
          <a:p>
            <a:pPr eaLnBrk="1" hangingPunct="1"/>
            <a:r>
              <a:rPr lang="he-IL" altLang="he-IL"/>
              <a:t>ג  הקטע הסגול הוא 1/3 מהקטע שמכיל אותו</a:t>
            </a:r>
          </a:p>
          <a:p>
            <a:pPr eaLnBrk="1" hangingPunct="1"/>
            <a:r>
              <a:rPr lang="he-IL" altLang="he-IL"/>
              <a:t>ד  הקטע הסגול הוא 1/5 מהקטע שמכיל אותו</a:t>
            </a:r>
          </a:p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030643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9A3E49-0C4F-482A-B27C-88DB27F7D6E9}" type="slidenum">
              <a:rPr lang="he-IL" altLang="he-IL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he-IL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בהתאם, נקודות המפגש של הקטעים יוצרים חלוקה של הריבוע</a:t>
            </a:r>
          </a:p>
          <a:p>
            <a:pPr eaLnBrk="1" hangingPunct="1"/>
            <a:r>
              <a:rPr lang="he-IL" altLang="he-IL"/>
              <a:t> (החלוקה לרבעים לא מתבססת על  התכונות מהשקופית הקודמת)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4224635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BB1A9A-F58B-4DC4-AA5E-D7FE71391708}" type="slidenum">
              <a:rPr lang="he-IL" altLang="he-IL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he-IL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א ב ג</a:t>
            </a:r>
          </a:p>
          <a:p>
            <a:pPr eaLnBrk="1" hangingPunct="1"/>
            <a:r>
              <a:rPr lang="he-IL" altLang="he-IL"/>
              <a:t>א הוכחת הניצבות באמצעות שיפועי הישרים</a:t>
            </a:r>
          </a:p>
          <a:p>
            <a:pPr eaLnBrk="1" hangingPunct="1"/>
            <a:r>
              <a:rPr lang="he-IL" altLang="he-IL"/>
              <a:t>ב. הוכחת הניצבות באמצעות חשבון זוויות</a:t>
            </a:r>
          </a:p>
          <a:p>
            <a:pPr eaLnBrk="1" hangingPunct="1"/>
            <a:r>
              <a:rPr lang="he-IL" altLang="he-IL"/>
              <a:t>ג. הקטעים האדומים מקבילים על פי המשפט: מרובע בעל זוג צלעות שוות ומקבילות הוא מקבילית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09789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0F37DC-B62A-4EFE-9A67-4F570B18913D}" type="slidenum">
              <a:rPr lang="he-IL" altLang="he-IL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he-IL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חלוקה לרבעים – כל מילה מיותרת...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2820063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8D152F-8DE0-471A-9669-4F0B23D674CE}" type="slidenum">
              <a:rPr lang="he-IL" altLang="he-IL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he-IL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ג ב א</a:t>
            </a:r>
          </a:p>
          <a:p>
            <a:pPr eaLnBrk="1" hangingPunct="1"/>
            <a:r>
              <a:rPr lang="he-IL" altLang="he-IL"/>
              <a:t>שיטות להראות שהקטע מחולק ביחס 2:1</a:t>
            </a:r>
          </a:p>
          <a:p>
            <a:pPr eaLnBrk="1" hangingPunct="1"/>
            <a:r>
              <a:rPr lang="he-IL" altLang="he-IL"/>
              <a:t>א על פי המשפט: תיכוני המשולש מחלקים זה את זה ביחס 2:1 כשהחלק הגדול ליד הקודקוד</a:t>
            </a:r>
          </a:p>
          <a:p>
            <a:pPr eaLnBrk="1" hangingPunct="1"/>
            <a:r>
              <a:rPr lang="he-IL" altLang="he-IL"/>
              <a:t>ב על פי המשפט:</a:t>
            </a:r>
            <a:r>
              <a:rPr lang="en-US" altLang="he-IL"/>
              <a:t> </a:t>
            </a:r>
            <a:r>
              <a:rPr lang="he-IL" altLang="he-IL"/>
              <a:t>חוצה זווית במשולש מחלק את הצלע ממול לשני חלקים שמתייחסים זה לזה כיחס הצלעות הכולאות את הזווית </a:t>
            </a:r>
          </a:p>
          <a:p>
            <a:pPr eaLnBrk="1" hangingPunct="1"/>
            <a:r>
              <a:rPr lang="he-IL" altLang="he-IL"/>
              <a:t>ג חיתוך ישרים במערכת צירים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/>
              <a:t>אינני יודעת אם מפגש התיכונים ייכלל בתוכנית הלימודים לחט"ב</a:t>
            </a:r>
          </a:p>
          <a:p>
            <a:pPr eaLnBrk="1" hangingPunct="1"/>
            <a:r>
              <a:rPr lang="he-IL" altLang="he-IL"/>
              <a:t>משפט חוצה הזווית בוודאי אינו כלול</a:t>
            </a:r>
          </a:p>
          <a:p>
            <a:pPr eaLnBrk="1" hangingPunct="1"/>
            <a:r>
              <a:rPr lang="he-IL" altLang="he-IL"/>
              <a:t>למורים כדאי להביא</a:t>
            </a:r>
          </a:p>
        </p:txBody>
      </p:sp>
    </p:spTree>
    <p:extLst>
      <p:ext uri="{BB962C8B-B14F-4D97-AF65-F5344CB8AC3E}">
        <p14:creationId xmlns:p14="http://schemas.microsoft.com/office/powerpoint/2010/main" val="14870781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73D406-1C3C-4F0B-B5A0-AD96C58F53B9}" type="slidenum">
              <a:rPr lang="he-IL" altLang="he-IL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he-IL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שרטוטים להוכחות שהשטח הכתום הוא 1/3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886527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8795FC-DFCA-4CB2-AEB3-E238EE58FA52}" type="slidenum">
              <a:rPr lang="he-IL" altLang="he-IL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he-IL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שרטוטים להוכחות שהשטח הכתום הוא 1/3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815666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3650030-0117-4B0F-AD20-65A49A7E061C}" type="slidenum">
              <a:rPr lang="he-IL" altLang="he-IL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he-IL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שרטוטים להוכחות שהשטח הכתום הוא 1/3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763180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472D2B0-A2A5-4A83-B9E8-6B9D58EA2540}" type="slidenum">
              <a:rPr lang="he-IL" altLang="he-IL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he-IL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א ב ג</a:t>
            </a:r>
          </a:p>
          <a:p>
            <a:pPr eaLnBrk="1" hangingPunct="1"/>
            <a:r>
              <a:rPr lang="he-IL" altLang="he-IL"/>
              <a:t>ד ה ו</a:t>
            </a:r>
          </a:p>
          <a:p>
            <a:pPr eaLnBrk="1" hangingPunct="1"/>
            <a:r>
              <a:rPr lang="he-IL" altLang="he-IL"/>
              <a:t>השטח היחיד ששטחו מסובך יותר לחישוב הוא האמצעי למטה, שמורחב מכוכב  ששטחו 1/3 ומרובע ששטחו 1/6.</a:t>
            </a:r>
          </a:p>
          <a:p>
            <a:pPr eaLnBrk="1" hangingPunct="1"/>
            <a:r>
              <a:rPr lang="he-IL" altLang="he-IL"/>
              <a:t>אפשר להראות זאת או באמצעות שימוש בתכונת התיכונים במשולש (ראו בהמשך המצגת) או להסתכל על הישרים כפונקציות במערכת צירים ולחשב נקודות חיתוך ביניהם</a:t>
            </a:r>
          </a:p>
          <a:p>
            <a:pPr eaLnBrk="1" hangingPunct="1"/>
            <a:r>
              <a:rPr lang="he-IL" altLang="he-IL"/>
              <a:t>א+ב + ד אפשר לחשב לפי הנוסחאות. אפשר לשים לב  שכל משולש צדדי הוא ¼ מהשטח ולהפחית 2 רבעים מהשלם.</a:t>
            </a:r>
          </a:p>
          <a:p>
            <a:pPr eaLnBrk="1" hangingPunct="1"/>
            <a:r>
              <a:rPr lang="he-IL" altLang="he-IL"/>
              <a:t>ג כאן מפחיתים מהשלם 4 שמיניות. </a:t>
            </a:r>
          </a:p>
          <a:p>
            <a:pPr eaLnBrk="1" hangingPunct="1"/>
            <a:r>
              <a:rPr lang="he-IL" altLang="he-IL"/>
              <a:t>יש מספר דרכים להראות ששטח כל  משולש שצמוד לצלע הוא 1/8. :</a:t>
            </a:r>
          </a:p>
          <a:p>
            <a:pPr eaLnBrk="1" hangingPunct="1"/>
            <a:r>
              <a:rPr lang="he-IL" altLang="he-IL"/>
              <a:t>תיכון מחלק משולש לשני משולשים שווי שטח</a:t>
            </a:r>
          </a:p>
          <a:p>
            <a:pPr eaLnBrk="1" hangingPunct="1"/>
            <a:r>
              <a:rPr lang="he-IL" altLang="he-IL"/>
              <a:t>אלכסוני המקבילית מחלקים אותה למשולשים שווי שטח</a:t>
            </a:r>
          </a:p>
          <a:p>
            <a:pPr eaLnBrk="1" hangingPunct="1"/>
            <a:r>
              <a:rPr lang="he-IL" altLang="he-IL"/>
              <a:t>אפשר להסתכל על היישים כפונקציות במערכת צירים, לחשב נקודות מפגש וכך לחשב את השטחים.</a:t>
            </a:r>
          </a:p>
          <a:p>
            <a:pPr eaLnBrk="1" hangingPunct="1"/>
            <a:r>
              <a:rPr lang="he-IL" altLang="he-IL"/>
              <a:t>ו – כדאי להדגיש את העיקרון של חיבור וחיסור של חלקים שווים ששומר על השוויון, ולציין את השימוש שנעשה בעיקרון הזה בפתרון משוואות. עם העיקרון הזה אפשר לשחק ולקבל צורות נוספות.</a:t>
            </a:r>
          </a:p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926278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8B1811-E3A9-419E-9B26-F7FC1C9DEC12}" type="slidenum">
              <a:rPr lang="he-IL" altLang="he-IL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he-IL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הקטע האדום הוא חמישית מהקטע שהוא מוכל בו:</a:t>
            </a:r>
          </a:p>
          <a:p>
            <a:pPr eaLnBrk="1" hangingPunct="1"/>
            <a:r>
              <a:rPr lang="he-IL" altLang="he-IL"/>
              <a:t>הקטע האדום בתוך המשולש הכחול יוצא מאמצע הצלע העליונה  ומקביל לצלע השמאלית ולכן הוא קטע אמצעים</a:t>
            </a:r>
          </a:p>
          <a:p>
            <a:pPr eaLnBrk="1" hangingPunct="1"/>
            <a:r>
              <a:rPr lang="he-IL" altLang="he-IL"/>
              <a:t>המשולשים הירוקים חופפים</a:t>
            </a:r>
          </a:p>
          <a:p>
            <a:pPr eaLnBrk="1" hangingPunct="1"/>
            <a:r>
              <a:rPr lang="he-IL" altLang="he-IL"/>
              <a:t>נסמן קטעים ב- </a:t>
            </a:r>
            <a:r>
              <a:rPr lang="en-US" altLang="he-IL"/>
              <a:t>x </a:t>
            </a:r>
            <a:r>
              <a:rPr lang="he-IL" altLang="he-IL"/>
              <a:t> ו- </a:t>
            </a:r>
            <a:r>
              <a:rPr lang="en-US" altLang="he-IL"/>
              <a:t>2x </a:t>
            </a:r>
            <a:r>
              <a:rPr lang="he-IL" altLang="he-IL"/>
              <a:t> ונקבל ש – </a:t>
            </a:r>
            <a:r>
              <a:rPr lang="en-US" altLang="he-IL"/>
              <a:t>x</a:t>
            </a:r>
            <a:r>
              <a:rPr lang="he-IL" altLang="he-IL"/>
              <a:t> שווה לחמישית מהקטע שהוא מוכל בו.</a:t>
            </a:r>
          </a:p>
          <a:p>
            <a:pPr eaLnBrk="1" hangingPunct="1"/>
            <a:endParaRPr lang="he-IL" altLang="he-IL"/>
          </a:p>
          <a:p>
            <a:pPr eaLnBrk="1" hangingPunct="1"/>
            <a:endParaRPr lang="he-IL" altLang="he-IL"/>
          </a:p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171673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3985CC-A237-4EA0-A316-5C5536CB13AD}" type="slidenum">
              <a:rPr lang="he-IL" altLang="he-IL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he-IL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שטח המשולש הירוק שווה לשטח הריבוע הפנימי, ולכן כל אחד מהם הוא חמישית מהשטח של הריבוע המקורי.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02746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6FD1D0-938D-4E5B-AC17-9BAB86F5B1BC}" type="slidenum">
              <a:rPr lang="he-IL" altLang="he-IL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he-IL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האנימציה מדגימה איך כשמחליפים את המשולשים הירוקים הבהירים במשולשים הירוקים הכהים שחופפים להם, מתקבלים 4 ריבועים חופפים: עוד הוכחה ששטח הריבוע הפנימי   הוא 1/5.</a:t>
            </a:r>
          </a:p>
          <a:p>
            <a:pPr eaLnBrk="1" hangingPunct="1"/>
            <a:r>
              <a:rPr lang="he-IL" altLang="he-IL"/>
              <a:t>את ההוכחה הזאת הראה תלמיד כתה ט' בתכנית המצוינות, ביום מתמטי לתלמידים מצטיינים שנערך בטכניון. </a:t>
            </a:r>
          </a:p>
          <a:p>
            <a:pPr eaLnBrk="1" hangingPunct="1"/>
            <a:r>
              <a:rPr lang="he-IL" altLang="he-IL"/>
              <a:t>ראיתי אותה גם במקום אחר אך נראה היה שהתלמיד הגיע אליה בעצמו.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6056048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5CED1A-5830-4C6C-ACE9-0B194B22BC70}" type="slidenum">
              <a:rPr lang="he-IL" altLang="he-IL" smtClean="0"/>
              <a:pPr eaLnBrk="1" hangingPunct="1">
                <a:spcBef>
                  <a:spcPct val="0"/>
                </a:spcBef>
              </a:pPr>
              <a:t>31</a:t>
            </a:fld>
            <a:endParaRPr lang="en-US" altLang="he-IL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ולא דיברנו על קבוצות של משולשים דומים...</a:t>
            </a:r>
          </a:p>
          <a:p>
            <a:pPr eaLnBrk="1" hangingPunct="1"/>
            <a:r>
              <a:rPr lang="he-IL" altLang="he-IL"/>
              <a:t>יש קבוצות נוספות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465118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74F07C6-CB05-41DB-ABA0-8C3B48904DCD}" type="slidenum">
              <a:rPr lang="he-IL" altLang="he-IL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he-IL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א ב ג</a:t>
            </a:r>
          </a:p>
          <a:p>
            <a:pPr eaLnBrk="1" hangingPunct="1"/>
            <a:r>
              <a:rPr lang="he-IL" altLang="he-IL"/>
              <a:t>ד ה ו</a:t>
            </a:r>
          </a:p>
          <a:p>
            <a:pPr eaLnBrk="1" hangingPunct="1"/>
            <a:r>
              <a:rPr lang="he-IL" altLang="he-IL"/>
              <a:t>השטח היחיד ששטחו מסובך יותר לחישוב הוא האמצעי למטה, שמורחב מכוכב  ששטחו 1/3 ומרובע ששטחו 1/6.</a:t>
            </a:r>
          </a:p>
          <a:p>
            <a:pPr eaLnBrk="1" hangingPunct="1"/>
            <a:r>
              <a:rPr lang="he-IL" altLang="he-IL"/>
              <a:t>אפשר להראות זאת או באמצעות שימוש בתכונת התיכונים במשולש (ראו בהמשך המצגת) או להסתכל על הישרים כפונקציות במערכת צירים ולחשב נקודות חיתוך ביניהם</a:t>
            </a:r>
          </a:p>
          <a:p>
            <a:pPr eaLnBrk="1" hangingPunct="1"/>
            <a:r>
              <a:rPr lang="he-IL" altLang="he-IL"/>
              <a:t>א+ב + ד אפשר לחשב לפי הנוסחאות. אפשר לשים לב  שכל משולש צדדי הוא ¼ מהשטח ולהפחית 2 רבעים מהשלם.</a:t>
            </a:r>
          </a:p>
          <a:p>
            <a:pPr eaLnBrk="1" hangingPunct="1"/>
            <a:r>
              <a:rPr lang="he-IL" altLang="he-IL"/>
              <a:t>ג כאן מפחיתים מהשלם 4 שמיניות. </a:t>
            </a:r>
          </a:p>
          <a:p>
            <a:pPr eaLnBrk="1" hangingPunct="1"/>
            <a:r>
              <a:rPr lang="he-IL" altLang="he-IL"/>
              <a:t>יש מספר דרכים להראות ששטח כל  משולש שצמוד לצלע הוא 1/8. :</a:t>
            </a:r>
          </a:p>
          <a:p>
            <a:pPr eaLnBrk="1" hangingPunct="1"/>
            <a:r>
              <a:rPr lang="he-IL" altLang="he-IL"/>
              <a:t>תיכון מחלק משולש לשני משולשים שווי שטח</a:t>
            </a:r>
          </a:p>
          <a:p>
            <a:pPr eaLnBrk="1" hangingPunct="1"/>
            <a:r>
              <a:rPr lang="he-IL" altLang="he-IL"/>
              <a:t>אלכסוני המקבילית מחלקים אותה למשולשים שווי שטח</a:t>
            </a:r>
          </a:p>
          <a:p>
            <a:pPr eaLnBrk="1" hangingPunct="1"/>
            <a:r>
              <a:rPr lang="he-IL" altLang="he-IL"/>
              <a:t>אפשר להסתכל על היישים כפונקציות במערכת צירים, לחשב נקודות מפגש וכך לחשב את השטחים.</a:t>
            </a:r>
          </a:p>
          <a:p>
            <a:pPr eaLnBrk="1" hangingPunct="1"/>
            <a:r>
              <a:rPr lang="he-IL" altLang="he-IL"/>
              <a:t>ו – כדאי להדגיש את העיקרון של חיבור וחיסור של חלקים שווים ששומר על השוויון, ולציין את השימוש שנעשה בעיקרון הזה בפתרון משוואות. עם העיקרון הזה אפשר לשחק ולקבל צורות נוספות.</a:t>
            </a:r>
          </a:p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28913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BC263BA-FD05-4A7A-8D2C-D125BDCCF0CC}" type="slidenum">
              <a:rPr lang="he-IL" altLang="he-IL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he-I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אתייחס לצורות אלו בהמשך המצגת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245136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57E4D3-B691-4A6B-9618-3F81F6B442D0}" type="slidenum">
              <a:rPr lang="he-IL" altLang="he-IL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he-IL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א ב ג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/>
              <a:t>ג' – צירוף של שתי שמיניות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292289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998B6F-A4C9-4A67-8B4E-6952D20893F3}" type="slidenum">
              <a:rPr lang="he-IL" altLang="he-IL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he-IL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א ב ג </a:t>
            </a:r>
          </a:p>
          <a:p>
            <a:pPr eaLnBrk="1" hangingPunct="1"/>
            <a:endParaRPr lang="he-IL" altLang="he-IL"/>
          </a:p>
          <a:p>
            <a:pPr eaLnBrk="1" hangingPunct="1"/>
            <a:r>
              <a:rPr lang="he-IL" altLang="he-IL"/>
              <a:t>אתייחס לא וב' בהמשך המצגת.</a:t>
            </a:r>
          </a:p>
          <a:p>
            <a:pPr eaLnBrk="1" hangingPunct="1"/>
            <a:r>
              <a:rPr lang="he-IL" altLang="he-IL"/>
              <a:t>ג' כמובן מתקבל מב'.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274697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9A424E-54E3-4991-BC18-9C9382C8BD90}" type="slidenum">
              <a:rPr lang="he-IL" altLang="he-IL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he-IL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e-IL" altLang="he-IL"/>
              <a:t>השטחים מתקבלים בעזרת סכומים והפרשים של שטחים אחרים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082802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4BD1D-A7E4-47E8-B41E-326241A00702}" type="slidenum">
              <a:rPr lang="he-IL" altLang="he-IL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he-IL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436952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C0F990-6527-4B9E-AE96-A5B06FF5E3CB}" type="slidenum">
              <a:rPr lang="he-IL" altLang="he-IL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he-IL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0275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30B69-F420-4714-A56D-3A0D84EF863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2372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7758B-9D66-4AA0-B6F0-F4EFC8284DE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16295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3FEB3-699F-42AA-8E3E-0D12FB3924C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473979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EAC56-9A2F-47B0-A73E-E569CD366BC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62114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35463-9724-477A-BFE0-8438C223AA3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66619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19833-520E-42B9-ADDC-C2BC06AFCD0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8655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9DEEC-21B8-4E6A-B3F2-4B85ADDC8F6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60221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5A70D-19E0-48D0-B436-6D8FE7BF2A8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62305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C668C-922A-456F-AF32-66FFB4512DA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189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41AF5-49B5-495E-BBB2-539098EF541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08810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28007-8801-4689-8C6B-2DB74C72830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39138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5C5D-C6EA-475D-9DF5-D861DCC5B5E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2479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35264973-9D56-4182-AFF7-FE1905EE6B5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altLang="he-IL"/>
              <a:t>כוכבים בשטח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6463"/>
          </a:xfrm>
        </p:spPr>
        <p:txBody>
          <a:bodyPr/>
          <a:lstStyle/>
          <a:p>
            <a:r>
              <a:rPr lang="he-IL" altLang="he-IL" dirty="0"/>
              <a:t>משחק קבוצתי</a:t>
            </a:r>
          </a:p>
        </p:txBody>
      </p:sp>
      <p:sp>
        <p:nvSpPr>
          <p:cNvPr id="2052" name="Text Box 16"/>
          <p:cNvSpPr txBox="1">
            <a:spLocks noChangeArrowheads="1"/>
          </p:cNvSpPr>
          <p:nvPr/>
        </p:nvSpPr>
        <p:spPr bwMode="auto">
          <a:xfrm>
            <a:off x="250825" y="5969000"/>
            <a:ext cx="8686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1800" dirty="0"/>
              <a:t> "אפשר גם אחרת"  - מעובד לפי: לקשור חוטים – ד"ר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1800" dirty="0"/>
              <a:t>יום עיון במסגרת התוכנית "מיצוי ומצוינות במתמטיקה" לתלמידים מצטיינים – הטכניון 25.3.07</a:t>
            </a:r>
            <a:endParaRPr lang="en-US" altLang="he-IL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523875" y="1171575"/>
            <a:ext cx="2524125" cy="2525713"/>
            <a:chOff x="2061" y="890"/>
            <a:chExt cx="1590" cy="1591"/>
          </a:xfrm>
        </p:grpSpPr>
        <p:sp>
          <p:nvSpPr>
            <p:cNvPr id="11331" name="Rectangle 3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1332" name="Line 4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3" name="Line 5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4" name="Line 6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5" name="Line 7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6" name="Line 8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7" name="Line 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8" name="Line 1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9" name="Line 11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40" name="Line 12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173" name="Freeform 13"/>
          <p:cNvSpPr>
            <a:spLocks/>
          </p:cNvSpPr>
          <p:nvPr/>
        </p:nvSpPr>
        <p:spPr bwMode="auto">
          <a:xfrm>
            <a:off x="523875" y="1171575"/>
            <a:ext cx="2519363" cy="2520950"/>
          </a:xfrm>
          <a:custGeom>
            <a:avLst/>
            <a:gdLst>
              <a:gd name="T0" fmla="*/ 0 w 1587"/>
              <a:gd name="T1" fmla="*/ 0 h 1588"/>
              <a:gd name="T2" fmla="*/ 2147483647 w 1587"/>
              <a:gd name="T3" fmla="*/ 2147483647 h 1588"/>
              <a:gd name="T4" fmla="*/ 0 w 1587"/>
              <a:gd name="T5" fmla="*/ 2147483647 h 1588"/>
              <a:gd name="T6" fmla="*/ 2147483647 w 1587"/>
              <a:gd name="T7" fmla="*/ 2147483647 h 1588"/>
              <a:gd name="T8" fmla="*/ 2147483647 w 1587"/>
              <a:gd name="T9" fmla="*/ 2147483647 h 1588"/>
              <a:gd name="T10" fmla="*/ 2147483647 w 1587"/>
              <a:gd name="T11" fmla="*/ 2147483647 h 1588"/>
              <a:gd name="T12" fmla="*/ 2147483647 w 1587"/>
              <a:gd name="T13" fmla="*/ 0 h 1588"/>
              <a:gd name="T14" fmla="*/ 2147483647 w 1587"/>
              <a:gd name="T15" fmla="*/ 2147483647 h 1588"/>
              <a:gd name="T16" fmla="*/ 0 w 1587"/>
              <a:gd name="T17" fmla="*/ 0 h 15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87" h="1588">
                <a:moveTo>
                  <a:pt x="0" y="0"/>
                </a:moveTo>
                <a:lnTo>
                  <a:pt x="402" y="808"/>
                </a:lnTo>
                <a:lnTo>
                  <a:pt x="0" y="1588"/>
                </a:lnTo>
                <a:lnTo>
                  <a:pt x="804" y="1187"/>
                </a:lnTo>
                <a:lnTo>
                  <a:pt x="1587" y="1588"/>
                </a:lnTo>
                <a:lnTo>
                  <a:pt x="1168" y="816"/>
                </a:lnTo>
                <a:lnTo>
                  <a:pt x="1587" y="0"/>
                </a:lnTo>
                <a:lnTo>
                  <a:pt x="796" y="406"/>
                </a:lnTo>
                <a:lnTo>
                  <a:pt x="0" y="0"/>
                </a:lnTo>
                <a:close/>
              </a:path>
            </a:pathLst>
          </a:custGeom>
          <a:solidFill>
            <a:srgbClr val="333399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1268" name="Group 14"/>
          <p:cNvGrpSpPr>
            <a:grpSpLocks/>
          </p:cNvGrpSpPr>
          <p:nvPr/>
        </p:nvGrpSpPr>
        <p:grpSpPr bwMode="auto">
          <a:xfrm>
            <a:off x="3132138" y="1171575"/>
            <a:ext cx="2524125" cy="2525713"/>
            <a:chOff x="2061" y="890"/>
            <a:chExt cx="1590" cy="1591"/>
          </a:xfrm>
        </p:grpSpPr>
        <p:sp>
          <p:nvSpPr>
            <p:cNvPr id="11321" name="Rectangle 1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1322" name="Line 1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3" name="Line 1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4" name="Line 1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5" name="Line 1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6" name="Line 2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7" name="Line 2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8" name="Line 2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9" name="Line 2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30" name="Line 2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185" name="Freeform 25"/>
          <p:cNvSpPr>
            <a:spLocks/>
          </p:cNvSpPr>
          <p:nvPr/>
        </p:nvSpPr>
        <p:spPr bwMode="auto">
          <a:xfrm>
            <a:off x="3132138" y="1179513"/>
            <a:ext cx="2486025" cy="2514600"/>
          </a:xfrm>
          <a:custGeom>
            <a:avLst/>
            <a:gdLst>
              <a:gd name="T0" fmla="*/ 0 w 1566"/>
              <a:gd name="T1" fmla="*/ 2147483647 h 1584"/>
              <a:gd name="T2" fmla="*/ 2147483647 w 1566"/>
              <a:gd name="T3" fmla="*/ 0 h 1584"/>
              <a:gd name="T4" fmla="*/ 2147483647 w 1566"/>
              <a:gd name="T5" fmla="*/ 2147483647 h 1584"/>
              <a:gd name="T6" fmla="*/ 0 w 1566"/>
              <a:gd name="T7" fmla="*/ 2147483647 h 15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6" h="1584">
                <a:moveTo>
                  <a:pt x="0" y="1583"/>
                </a:moveTo>
                <a:lnTo>
                  <a:pt x="778" y="0"/>
                </a:lnTo>
                <a:lnTo>
                  <a:pt x="1566" y="1584"/>
                </a:lnTo>
                <a:lnTo>
                  <a:pt x="0" y="1583"/>
                </a:lnTo>
                <a:close/>
              </a:path>
            </a:pathLst>
          </a:custGeom>
          <a:solidFill>
            <a:srgbClr val="33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1270" name="Group 26"/>
          <p:cNvGrpSpPr>
            <a:grpSpLocks/>
          </p:cNvGrpSpPr>
          <p:nvPr/>
        </p:nvGrpSpPr>
        <p:grpSpPr bwMode="auto">
          <a:xfrm>
            <a:off x="5740400" y="1171575"/>
            <a:ext cx="2524125" cy="2525713"/>
            <a:chOff x="2061" y="890"/>
            <a:chExt cx="1590" cy="1591"/>
          </a:xfrm>
        </p:grpSpPr>
        <p:sp>
          <p:nvSpPr>
            <p:cNvPr id="11311" name="Rectangle 27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1312" name="Line 28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3" name="Line 29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4" name="Line 30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5" name="Line 31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6" name="Line 32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7" name="Line 3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8" name="Line 3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9" name="Line 35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20" name="Line 36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197" name="Freeform 37"/>
          <p:cNvSpPr>
            <a:spLocks/>
          </p:cNvSpPr>
          <p:nvPr/>
        </p:nvSpPr>
        <p:spPr bwMode="auto">
          <a:xfrm>
            <a:off x="5740400" y="1166813"/>
            <a:ext cx="2530475" cy="2527300"/>
          </a:xfrm>
          <a:custGeom>
            <a:avLst/>
            <a:gdLst>
              <a:gd name="T0" fmla="*/ 0 w 1594"/>
              <a:gd name="T1" fmla="*/ 2147483647 h 1592"/>
              <a:gd name="T2" fmla="*/ 2147483647 w 1594"/>
              <a:gd name="T3" fmla="*/ 2147483647 h 1592"/>
              <a:gd name="T4" fmla="*/ 2147483647 w 1594"/>
              <a:gd name="T5" fmla="*/ 0 h 1592"/>
              <a:gd name="T6" fmla="*/ 2147483647 w 1594"/>
              <a:gd name="T7" fmla="*/ 2147483647 h 1592"/>
              <a:gd name="T8" fmla="*/ 0 w 1594"/>
              <a:gd name="T9" fmla="*/ 2147483647 h 1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4" h="1592">
                <a:moveTo>
                  <a:pt x="0" y="1586"/>
                </a:moveTo>
                <a:lnTo>
                  <a:pt x="778" y="3"/>
                </a:lnTo>
                <a:lnTo>
                  <a:pt x="1594" y="0"/>
                </a:lnTo>
                <a:lnTo>
                  <a:pt x="798" y="1592"/>
                </a:lnTo>
                <a:lnTo>
                  <a:pt x="0" y="1586"/>
                </a:lnTo>
                <a:close/>
              </a:path>
            </a:pathLst>
          </a:custGeom>
          <a:solidFill>
            <a:srgbClr val="33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1272" name="Object 38"/>
          <p:cNvGraphicFramePr>
            <a:graphicFrameLocks noGrp="1" noChangeAspect="1"/>
          </p:cNvGraphicFramePr>
          <p:nvPr>
            <p:ph type="title"/>
          </p:nvPr>
        </p:nvGraphicFramePr>
        <p:xfrm>
          <a:off x="8334375" y="400050"/>
          <a:ext cx="29527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75" y="400050"/>
                        <a:ext cx="295275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3" name="Group 39"/>
          <p:cNvGrpSpPr>
            <a:grpSpLocks/>
          </p:cNvGrpSpPr>
          <p:nvPr/>
        </p:nvGrpSpPr>
        <p:grpSpPr bwMode="auto">
          <a:xfrm>
            <a:off x="5740400" y="3797300"/>
            <a:ext cx="2524125" cy="2525713"/>
            <a:chOff x="2061" y="890"/>
            <a:chExt cx="1590" cy="1591"/>
          </a:xfrm>
        </p:grpSpPr>
        <p:sp>
          <p:nvSpPr>
            <p:cNvPr id="11301" name="Rectangle 4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1302" name="Line 4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3" name="Line 4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4" name="Line 4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5" name="Line 4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6" name="Line 4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7" name="Line 4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8" name="Line 4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9" name="Line 4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10" name="Line 4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210" name="Freeform 50"/>
          <p:cNvSpPr>
            <a:spLocks/>
          </p:cNvSpPr>
          <p:nvPr/>
        </p:nvSpPr>
        <p:spPr bwMode="auto">
          <a:xfrm>
            <a:off x="5757863" y="3797300"/>
            <a:ext cx="2489200" cy="2522538"/>
          </a:xfrm>
          <a:custGeom>
            <a:avLst/>
            <a:gdLst>
              <a:gd name="T0" fmla="*/ 0 w 1568"/>
              <a:gd name="T1" fmla="*/ 0 h 1589"/>
              <a:gd name="T2" fmla="*/ 2147483647 w 1568"/>
              <a:gd name="T3" fmla="*/ 2147483647 h 1589"/>
              <a:gd name="T4" fmla="*/ 2147483647 w 1568"/>
              <a:gd name="T5" fmla="*/ 2147483647 h 1589"/>
              <a:gd name="T6" fmla="*/ 2147483647 w 1568"/>
              <a:gd name="T7" fmla="*/ 2147483647 h 1589"/>
              <a:gd name="T8" fmla="*/ 0 w 1568"/>
              <a:gd name="T9" fmla="*/ 0 h 15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8" h="1589">
                <a:moveTo>
                  <a:pt x="0" y="0"/>
                </a:moveTo>
                <a:lnTo>
                  <a:pt x="785" y="1589"/>
                </a:lnTo>
                <a:lnTo>
                  <a:pt x="1568" y="1581"/>
                </a:lnTo>
                <a:lnTo>
                  <a:pt x="1561" y="796"/>
                </a:lnTo>
                <a:lnTo>
                  <a:pt x="0" y="0"/>
                </a:lnTo>
                <a:close/>
              </a:path>
            </a:pathLst>
          </a:custGeom>
          <a:solidFill>
            <a:srgbClr val="33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1275" name="Group 51"/>
          <p:cNvGrpSpPr>
            <a:grpSpLocks/>
          </p:cNvGrpSpPr>
          <p:nvPr/>
        </p:nvGrpSpPr>
        <p:grpSpPr bwMode="auto">
          <a:xfrm>
            <a:off x="3136900" y="3802063"/>
            <a:ext cx="2524125" cy="2525712"/>
            <a:chOff x="2061" y="890"/>
            <a:chExt cx="1590" cy="1591"/>
          </a:xfrm>
        </p:grpSpPr>
        <p:sp>
          <p:nvSpPr>
            <p:cNvPr id="11291" name="Rectangle 52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1292" name="Line 53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3" name="Line 54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4" name="Line 55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5" name="Line 56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6" name="Line 57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7" name="Line 58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8" name="Line 5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9" name="Line 60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300" name="Line 61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222" name="Freeform 62"/>
          <p:cNvSpPr>
            <a:spLocks/>
          </p:cNvSpPr>
          <p:nvPr/>
        </p:nvSpPr>
        <p:spPr bwMode="auto">
          <a:xfrm>
            <a:off x="3152775" y="3849688"/>
            <a:ext cx="2501900" cy="2443162"/>
          </a:xfrm>
          <a:custGeom>
            <a:avLst/>
            <a:gdLst>
              <a:gd name="T0" fmla="*/ 2147483647 w 1576"/>
              <a:gd name="T1" fmla="*/ 2147483647 h 1539"/>
              <a:gd name="T2" fmla="*/ 0 w 1576"/>
              <a:gd name="T3" fmla="*/ 2147483647 h 1539"/>
              <a:gd name="T4" fmla="*/ 2147483647 w 1576"/>
              <a:gd name="T5" fmla="*/ 2147483647 h 1539"/>
              <a:gd name="T6" fmla="*/ 2147483647 w 1576"/>
              <a:gd name="T7" fmla="*/ 2147483647 h 1539"/>
              <a:gd name="T8" fmla="*/ 2147483647 w 1576"/>
              <a:gd name="T9" fmla="*/ 2147483647 h 1539"/>
              <a:gd name="T10" fmla="*/ 2147483647 w 1576"/>
              <a:gd name="T11" fmla="*/ 2147483647 h 1539"/>
              <a:gd name="T12" fmla="*/ 2147483647 w 1576"/>
              <a:gd name="T13" fmla="*/ 2147483647 h 1539"/>
              <a:gd name="T14" fmla="*/ 2147483647 w 1576"/>
              <a:gd name="T15" fmla="*/ 0 h 1539"/>
              <a:gd name="T16" fmla="*/ 2147483647 w 1576"/>
              <a:gd name="T17" fmla="*/ 0 h 1539"/>
              <a:gd name="T18" fmla="*/ 2147483647 w 1576"/>
              <a:gd name="T19" fmla="*/ 2147483647 h 15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576" h="1539">
                <a:moveTo>
                  <a:pt x="538" y="478"/>
                </a:moveTo>
                <a:lnTo>
                  <a:pt x="0" y="766"/>
                </a:lnTo>
                <a:lnTo>
                  <a:pt x="530" y="1046"/>
                </a:lnTo>
                <a:lnTo>
                  <a:pt x="780" y="1539"/>
                </a:lnTo>
                <a:lnTo>
                  <a:pt x="1053" y="1046"/>
                </a:lnTo>
                <a:lnTo>
                  <a:pt x="1576" y="766"/>
                </a:lnTo>
                <a:lnTo>
                  <a:pt x="1023" y="470"/>
                </a:lnTo>
                <a:lnTo>
                  <a:pt x="795" y="0"/>
                </a:lnTo>
                <a:lnTo>
                  <a:pt x="773" y="0"/>
                </a:lnTo>
                <a:lnTo>
                  <a:pt x="538" y="478"/>
                </a:lnTo>
                <a:close/>
              </a:path>
            </a:pathLst>
          </a:custGeom>
          <a:solidFill>
            <a:srgbClr val="FF9933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223" name="Freeform 63"/>
          <p:cNvSpPr>
            <a:spLocks/>
          </p:cNvSpPr>
          <p:nvPr/>
        </p:nvSpPr>
        <p:spPr bwMode="auto">
          <a:xfrm>
            <a:off x="3141663" y="3784600"/>
            <a:ext cx="1239837" cy="1276350"/>
          </a:xfrm>
          <a:custGeom>
            <a:avLst/>
            <a:gdLst>
              <a:gd name="T0" fmla="*/ 0 w 781"/>
              <a:gd name="T1" fmla="*/ 0 h 804"/>
              <a:gd name="T2" fmla="*/ 2147483647 w 781"/>
              <a:gd name="T3" fmla="*/ 2147483647 h 804"/>
              <a:gd name="T4" fmla="*/ 2147483647 w 781"/>
              <a:gd name="T5" fmla="*/ 2147483647 h 804"/>
              <a:gd name="T6" fmla="*/ 2147483647 w 781"/>
              <a:gd name="T7" fmla="*/ 2147483647 h 804"/>
              <a:gd name="T8" fmla="*/ 0 w 781"/>
              <a:gd name="T9" fmla="*/ 0 h 8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804">
                <a:moveTo>
                  <a:pt x="0" y="0"/>
                </a:moveTo>
                <a:lnTo>
                  <a:pt x="7" y="804"/>
                </a:lnTo>
                <a:lnTo>
                  <a:pt x="531" y="537"/>
                </a:lnTo>
                <a:lnTo>
                  <a:pt x="781" y="15"/>
                </a:lnTo>
                <a:lnTo>
                  <a:pt x="0" y="0"/>
                </a:lnTo>
                <a:close/>
              </a:path>
            </a:pathLst>
          </a:custGeom>
          <a:solidFill>
            <a:srgbClr val="333399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1278" name="Group 64"/>
          <p:cNvGrpSpPr>
            <a:grpSpLocks/>
          </p:cNvGrpSpPr>
          <p:nvPr/>
        </p:nvGrpSpPr>
        <p:grpSpPr bwMode="auto">
          <a:xfrm>
            <a:off x="527050" y="3790950"/>
            <a:ext cx="2524125" cy="2525713"/>
            <a:chOff x="2061" y="890"/>
            <a:chExt cx="1590" cy="1591"/>
          </a:xfrm>
        </p:grpSpPr>
        <p:sp>
          <p:nvSpPr>
            <p:cNvPr id="11281" name="Rectangle 6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1282" name="Line 6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83" name="Line 6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84" name="Line 6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85" name="Line 6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86" name="Line 7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87" name="Line 7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88" name="Line 7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89" name="Line 7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290" name="Line 7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235" name="Freeform 75"/>
          <p:cNvSpPr>
            <a:spLocks/>
          </p:cNvSpPr>
          <p:nvPr/>
        </p:nvSpPr>
        <p:spPr bwMode="auto">
          <a:xfrm>
            <a:off x="520700" y="3790950"/>
            <a:ext cx="2486025" cy="2514600"/>
          </a:xfrm>
          <a:custGeom>
            <a:avLst/>
            <a:gdLst>
              <a:gd name="T0" fmla="*/ 0 w 1566"/>
              <a:gd name="T1" fmla="*/ 2147483647 h 1584"/>
              <a:gd name="T2" fmla="*/ 2147483647 w 1566"/>
              <a:gd name="T3" fmla="*/ 2147483647 h 1584"/>
              <a:gd name="T4" fmla="*/ 2147483647 w 1566"/>
              <a:gd name="T5" fmla="*/ 2147483647 h 1584"/>
              <a:gd name="T6" fmla="*/ 2147483647 w 1566"/>
              <a:gd name="T7" fmla="*/ 2147483647 h 1584"/>
              <a:gd name="T8" fmla="*/ 2147483647 w 1566"/>
              <a:gd name="T9" fmla="*/ 2147483647 h 1584"/>
              <a:gd name="T10" fmla="*/ 2147483647 w 1566"/>
              <a:gd name="T11" fmla="*/ 0 h 1584"/>
              <a:gd name="T12" fmla="*/ 2147483647 w 1566"/>
              <a:gd name="T13" fmla="*/ 2147483647 h 1584"/>
              <a:gd name="T14" fmla="*/ 2147483647 w 1566"/>
              <a:gd name="T15" fmla="*/ 2147483647 h 1584"/>
              <a:gd name="T16" fmla="*/ 2147483647 w 1566"/>
              <a:gd name="T17" fmla="*/ 2147483647 h 1584"/>
              <a:gd name="T18" fmla="*/ 2147483647 w 1566"/>
              <a:gd name="T19" fmla="*/ 2147483647 h 1584"/>
              <a:gd name="T20" fmla="*/ 2147483647 w 1566"/>
              <a:gd name="T21" fmla="*/ 2147483647 h 1584"/>
              <a:gd name="T22" fmla="*/ 0 w 1566"/>
              <a:gd name="T23" fmla="*/ 2147483647 h 158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566" h="1584">
                <a:moveTo>
                  <a:pt x="0" y="1583"/>
                </a:moveTo>
                <a:lnTo>
                  <a:pt x="309" y="962"/>
                </a:lnTo>
                <a:lnTo>
                  <a:pt x="521" y="1045"/>
                </a:lnTo>
                <a:lnTo>
                  <a:pt x="331" y="628"/>
                </a:lnTo>
                <a:lnTo>
                  <a:pt x="551" y="522"/>
                </a:lnTo>
                <a:lnTo>
                  <a:pt x="778" y="0"/>
                </a:lnTo>
                <a:lnTo>
                  <a:pt x="1044" y="522"/>
                </a:lnTo>
                <a:lnTo>
                  <a:pt x="1271" y="628"/>
                </a:lnTo>
                <a:lnTo>
                  <a:pt x="1074" y="1060"/>
                </a:lnTo>
                <a:lnTo>
                  <a:pt x="1271" y="969"/>
                </a:lnTo>
                <a:lnTo>
                  <a:pt x="1566" y="1584"/>
                </a:lnTo>
                <a:lnTo>
                  <a:pt x="0" y="1583"/>
                </a:lnTo>
                <a:close/>
              </a:path>
            </a:pathLst>
          </a:custGeom>
          <a:solidFill>
            <a:srgbClr val="33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3" grpId="0" animBg="1"/>
      <p:bldP spid="92185" grpId="0" animBg="1"/>
      <p:bldP spid="92197" grpId="0" animBg="1"/>
      <p:bldP spid="92210" grpId="0" animBg="1"/>
      <p:bldP spid="92222" grpId="0" animBg="1"/>
      <p:bldP spid="92223" grpId="0" animBg="1"/>
      <p:bldP spid="922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8450"/>
            <a:ext cx="8229600" cy="747713"/>
          </a:xfrm>
        </p:spPr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12291" name="Group 4"/>
          <p:cNvGrpSpPr>
            <a:grpSpLocks/>
          </p:cNvGrpSpPr>
          <p:nvPr/>
        </p:nvGrpSpPr>
        <p:grpSpPr bwMode="auto">
          <a:xfrm>
            <a:off x="5795963" y="2138363"/>
            <a:ext cx="2524125" cy="2525712"/>
            <a:chOff x="2061" y="890"/>
            <a:chExt cx="1590" cy="1591"/>
          </a:xfrm>
        </p:grpSpPr>
        <p:sp>
          <p:nvSpPr>
            <p:cNvPr id="12319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2320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1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2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3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4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5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6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7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28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2292" name="Freeform 15"/>
          <p:cNvSpPr>
            <a:spLocks/>
          </p:cNvSpPr>
          <p:nvPr/>
        </p:nvSpPr>
        <p:spPr bwMode="auto">
          <a:xfrm>
            <a:off x="5811838" y="2193925"/>
            <a:ext cx="2501900" cy="2443163"/>
          </a:xfrm>
          <a:custGeom>
            <a:avLst/>
            <a:gdLst>
              <a:gd name="T0" fmla="*/ 2147483647 w 1576"/>
              <a:gd name="T1" fmla="*/ 2147483647 h 1539"/>
              <a:gd name="T2" fmla="*/ 0 w 1576"/>
              <a:gd name="T3" fmla="*/ 2147483647 h 1539"/>
              <a:gd name="T4" fmla="*/ 2147483647 w 1576"/>
              <a:gd name="T5" fmla="*/ 2147483647 h 1539"/>
              <a:gd name="T6" fmla="*/ 2147483647 w 1576"/>
              <a:gd name="T7" fmla="*/ 2147483647 h 1539"/>
              <a:gd name="T8" fmla="*/ 2147483647 w 1576"/>
              <a:gd name="T9" fmla="*/ 2147483647 h 1539"/>
              <a:gd name="T10" fmla="*/ 2147483647 w 1576"/>
              <a:gd name="T11" fmla="*/ 2147483647 h 1539"/>
              <a:gd name="T12" fmla="*/ 2147483647 w 1576"/>
              <a:gd name="T13" fmla="*/ 2147483647 h 1539"/>
              <a:gd name="T14" fmla="*/ 2147483647 w 1576"/>
              <a:gd name="T15" fmla="*/ 0 h 1539"/>
              <a:gd name="T16" fmla="*/ 2147483647 w 1576"/>
              <a:gd name="T17" fmla="*/ 0 h 1539"/>
              <a:gd name="T18" fmla="*/ 2147483647 w 1576"/>
              <a:gd name="T19" fmla="*/ 2147483647 h 15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576" h="1539">
                <a:moveTo>
                  <a:pt x="538" y="478"/>
                </a:moveTo>
                <a:lnTo>
                  <a:pt x="0" y="766"/>
                </a:lnTo>
                <a:lnTo>
                  <a:pt x="530" y="1046"/>
                </a:lnTo>
                <a:lnTo>
                  <a:pt x="780" y="1539"/>
                </a:lnTo>
                <a:lnTo>
                  <a:pt x="1053" y="1046"/>
                </a:lnTo>
                <a:lnTo>
                  <a:pt x="1576" y="766"/>
                </a:lnTo>
                <a:lnTo>
                  <a:pt x="1023" y="470"/>
                </a:lnTo>
                <a:lnTo>
                  <a:pt x="795" y="0"/>
                </a:lnTo>
                <a:lnTo>
                  <a:pt x="773" y="0"/>
                </a:lnTo>
                <a:lnTo>
                  <a:pt x="538" y="478"/>
                </a:lnTo>
                <a:close/>
              </a:path>
            </a:pathLst>
          </a:custGeom>
          <a:solidFill>
            <a:srgbClr val="FF9933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2293" name="Group 16"/>
          <p:cNvGrpSpPr>
            <a:grpSpLocks/>
          </p:cNvGrpSpPr>
          <p:nvPr/>
        </p:nvGrpSpPr>
        <p:grpSpPr bwMode="auto">
          <a:xfrm>
            <a:off x="3197225" y="2138363"/>
            <a:ext cx="2524125" cy="2525712"/>
            <a:chOff x="2061" y="890"/>
            <a:chExt cx="1590" cy="1591"/>
          </a:xfrm>
        </p:grpSpPr>
        <p:sp>
          <p:nvSpPr>
            <p:cNvPr id="12309" name="Rectangle 17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2310" name="Line 18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1" name="Line 19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2" name="Line 20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3" name="Line 21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4" name="Line 22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5" name="Line 2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6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7" name="Line 25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18" name="Line 26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2294" name="Freeform 28"/>
          <p:cNvSpPr>
            <a:spLocks/>
          </p:cNvSpPr>
          <p:nvPr/>
        </p:nvSpPr>
        <p:spPr bwMode="auto">
          <a:xfrm>
            <a:off x="3197225" y="2133600"/>
            <a:ext cx="2530475" cy="2517775"/>
          </a:xfrm>
          <a:custGeom>
            <a:avLst/>
            <a:gdLst>
              <a:gd name="T0" fmla="*/ 0 w 1594"/>
              <a:gd name="T1" fmla="*/ 2147483647 h 1586"/>
              <a:gd name="T2" fmla="*/ 2147483647 w 1594"/>
              <a:gd name="T3" fmla="*/ 2147483647 h 1586"/>
              <a:gd name="T4" fmla="*/ 2147483647 w 1594"/>
              <a:gd name="T5" fmla="*/ 0 h 1586"/>
              <a:gd name="T6" fmla="*/ 2147483647 w 1594"/>
              <a:gd name="T7" fmla="*/ 2147483647 h 1586"/>
              <a:gd name="T8" fmla="*/ 0 w 1594"/>
              <a:gd name="T9" fmla="*/ 2147483647 h 15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4" h="1586">
                <a:moveTo>
                  <a:pt x="0" y="1586"/>
                </a:moveTo>
                <a:lnTo>
                  <a:pt x="505" y="523"/>
                </a:lnTo>
                <a:lnTo>
                  <a:pt x="1594" y="0"/>
                </a:lnTo>
                <a:lnTo>
                  <a:pt x="1065" y="1054"/>
                </a:lnTo>
                <a:lnTo>
                  <a:pt x="0" y="1586"/>
                </a:lnTo>
                <a:close/>
              </a:path>
            </a:pathLst>
          </a:custGeom>
          <a:solidFill>
            <a:srgbClr val="FF9933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2295" name="Object 29"/>
          <p:cNvGraphicFramePr>
            <a:graphicFrameLocks noGrp="1" noChangeAspect="1"/>
          </p:cNvGraphicFramePr>
          <p:nvPr>
            <p:ph type="title"/>
          </p:nvPr>
        </p:nvGraphicFramePr>
        <p:xfrm>
          <a:off x="8226425" y="411163"/>
          <a:ext cx="3095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6425" y="411163"/>
                        <a:ext cx="309563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6" name="Group 30"/>
          <p:cNvGrpSpPr>
            <a:grpSpLocks/>
          </p:cNvGrpSpPr>
          <p:nvPr/>
        </p:nvGrpSpPr>
        <p:grpSpPr bwMode="auto">
          <a:xfrm>
            <a:off x="595313" y="2138363"/>
            <a:ext cx="2524125" cy="2525712"/>
            <a:chOff x="2061" y="890"/>
            <a:chExt cx="1590" cy="1591"/>
          </a:xfrm>
        </p:grpSpPr>
        <p:sp>
          <p:nvSpPr>
            <p:cNvPr id="12299" name="Rectangle 31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2300" name="Line 32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1" name="Line 33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2" name="Line 34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3" name="Line 35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4" name="Line 36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5" name="Line 3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6" name="Line 38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7" name="Line 39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308" name="Line 40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2297" name="Freeform 41"/>
          <p:cNvSpPr>
            <a:spLocks/>
          </p:cNvSpPr>
          <p:nvPr/>
        </p:nvSpPr>
        <p:spPr bwMode="auto">
          <a:xfrm>
            <a:off x="585788" y="2133600"/>
            <a:ext cx="2540000" cy="2517775"/>
          </a:xfrm>
          <a:custGeom>
            <a:avLst/>
            <a:gdLst>
              <a:gd name="T0" fmla="*/ 2147483647 w 1600"/>
              <a:gd name="T1" fmla="*/ 2147483647 h 1586"/>
              <a:gd name="T2" fmla="*/ 2147483647 w 1600"/>
              <a:gd name="T3" fmla="*/ 2147483647 h 1586"/>
              <a:gd name="T4" fmla="*/ 2147483647 w 1600"/>
              <a:gd name="T5" fmla="*/ 0 h 1586"/>
              <a:gd name="T6" fmla="*/ 0 w 1600"/>
              <a:gd name="T7" fmla="*/ 0 h 1586"/>
              <a:gd name="T8" fmla="*/ 2147483647 w 1600"/>
              <a:gd name="T9" fmla="*/ 2147483647 h 15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00" h="1586">
                <a:moveTo>
                  <a:pt x="6" y="1586"/>
                </a:moveTo>
                <a:lnTo>
                  <a:pt x="523" y="531"/>
                </a:lnTo>
                <a:lnTo>
                  <a:pt x="1600" y="0"/>
                </a:lnTo>
                <a:lnTo>
                  <a:pt x="0" y="0"/>
                </a:lnTo>
                <a:lnTo>
                  <a:pt x="6" y="1586"/>
                </a:lnTo>
                <a:close/>
              </a:path>
            </a:pathLst>
          </a:custGeom>
          <a:solidFill>
            <a:srgbClr val="FF9933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13325"/>
            <a:ext cx="8229600" cy="1112838"/>
          </a:xfrm>
        </p:spPr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3209925" y="2139950"/>
            <a:ext cx="2524125" cy="2525713"/>
            <a:chOff x="2061" y="890"/>
            <a:chExt cx="1590" cy="1591"/>
          </a:xfrm>
        </p:grpSpPr>
        <p:sp>
          <p:nvSpPr>
            <p:cNvPr id="13343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3344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5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6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7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8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9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50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51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52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3316" name="Freeform 15"/>
          <p:cNvSpPr>
            <a:spLocks/>
          </p:cNvSpPr>
          <p:nvPr/>
        </p:nvSpPr>
        <p:spPr bwMode="auto">
          <a:xfrm>
            <a:off x="1223963" y="2136775"/>
            <a:ext cx="1262062" cy="2549525"/>
          </a:xfrm>
          <a:custGeom>
            <a:avLst/>
            <a:gdLst>
              <a:gd name="T0" fmla="*/ 2147483647 w 795"/>
              <a:gd name="T1" fmla="*/ 2147483647 h 1606"/>
              <a:gd name="T2" fmla="*/ 0 w 795"/>
              <a:gd name="T3" fmla="*/ 2147483647 h 1606"/>
              <a:gd name="T4" fmla="*/ 2147483647 w 795"/>
              <a:gd name="T5" fmla="*/ 0 h 1606"/>
              <a:gd name="T6" fmla="*/ 2147483647 w 795"/>
              <a:gd name="T7" fmla="*/ 2147483647 h 1606"/>
              <a:gd name="T8" fmla="*/ 2147483647 w 795"/>
              <a:gd name="T9" fmla="*/ 2147483647 h 1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95" h="1606">
                <a:moveTo>
                  <a:pt x="401" y="1606"/>
                </a:moveTo>
                <a:lnTo>
                  <a:pt x="0" y="765"/>
                </a:lnTo>
                <a:lnTo>
                  <a:pt x="401" y="0"/>
                </a:lnTo>
                <a:lnTo>
                  <a:pt x="795" y="826"/>
                </a:lnTo>
                <a:lnTo>
                  <a:pt x="401" y="1606"/>
                </a:lnTo>
                <a:close/>
              </a:path>
            </a:pathLst>
          </a:custGeom>
          <a:solidFill>
            <a:schemeClr val="folHlink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3317" name="Group 16"/>
          <p:cNvGrpSpPr>
            <a:grpSpLocks/>
          </p:cNvGrpSpPr>
          <p:nvPr/>
        </p:nvGrpSpPr>
        <p:grpSpPr bwMode="auto">
          <a:xfrm>
            <a:off x="612775" y="2139950"/>
            <a:ext cx="2524125" cy="2525713"/>
            <a:chOff x="2061" y="890"/>
            <a:chExt cx="1590" cy="1591"/>
          </a:xfrm>
        </p:grpSpPr>
        <p:sp>
          <p:nvSpPr>
            <p:cNvPr id="13333" name="Rectangle 17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3334" name="Line 18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5" name="Line 19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6" name="Line 20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7" name="Line 21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8" name="Line 22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9" name="Line 2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1" name="Line 25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42" name="Line 26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3318" name="Freeform 27"/>
          <p:cNvSpPr>
            <a:spLocks/>
          </p:cNvSpPr>
          <p:nvPr/>
        </p:nvSpPr>
        <p:spPr bwMode="auto">
          <a:xfrm>
            <a:off x="3187700" y="2147888"/>
            <a:ext cx="1287463" cy="2538412"/>
          </a:xfrm>
          <a:custGeom>
            <a:avLst/>
            <a:gdLst>
              <a:gd name="T0" fmla="*/ 0 w 811"/>
              <a:gd name="T1" fmla="*/ 2147483647 h 1599"/>
              <a:gd name="T2" fmla="*/ 2147483647 w 811"/>
              <a:gd name="T3" fmla="*/ 2147483647 h 1599"/>
              <a:gd name="T4" fmla="*/ 2147483647 w 811"/>
              <a:gd name="T5" fmla="*/ 0 h 1599"/>
              <a:gd name="T6" fmla="*/ 2147483647 w 811"/>
              <a:gd name="T7" fmla="*/ 2147483647 h 1599"/>
              <a:gd name="T8" fmla="*/ 0 w 811"/>
              <a:gd name="T9" fmla="*/ 2147483647 h 15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1" h="1599">
                <a:moveTo>
                  <a:pt x="0" y="1599"/>
                </a:moveTo>
                <a:lnTo>
                  <a:pt x="7" y="760"/>
                </a:lnTo>
                <a:lnTo>
                  <a:pt x="8" y="0"/>
                </a:lnTo>
                <a:lnTo>
                  <a:pt x="811" y="1584"/>
                </a:lnTo>
                <a:lnTo>
                  <a:pt x="0" y="1599"/>
                </a:lnTo>
                <a:close/>
              </a:path>
            </a:pathLst>
          </a:custGeom>
          <a:solidFill>
            <a:schemeClr val="folHlink">
              <a:alpha val="67058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3319" name="Object 28"/>
          <p:cNvGraphicFramePr>
            <a:graphicFrameLocks noGrp="1" noChangeAspect="1"/>
          </p:cNvGraphicFramePr>
          <p:nvPr>
            <p:ph type="title"/>
          </p:nvPr>
        </p:nvGraphicFramePr>
        <p:xfrm>
          <a:off x="8416925" y="406400"/>
          <a:ext cx="3333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משוואה" r:id="rId4" imgW="164957" imgH="393359" progId="Equation.3">
                  <p:embed/>
                </p:oleObj>
              </mc:Choice>
              <mc:Fallback>
                <p:oleObj name="משוואה" r:id="rId4" imgW="164957" imgH="39335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6925" y="406400"/>
                        <a:ext cx="333375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20" name="Group 29"/>
          <p:cNvGrpSpPr>
            <a:grpSpLocks/>
          </p:cNvGrpSpPr>
          <p:nvPr/>
        </p:nvGrpSpPr>
        <p:grpSpPr bwMode="auto">
          <a:xfrm>
            <a:off x="5819775" y="2139950"/>
            <a:ext cx="2524125" cy="2525713"/>
            <a:chOff x="2061" y="890"/>
            <a:chExt cx="1590" cy="1591"/>
          </a:xfrm>
        </p:grpSpPr>
        <p:sp>
          <p:nvSpPr>
            <p:cNvPr id="13323" name="Rectangle 3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3324" name="Line 3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25" name="Line 3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26" name="Line 3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27" name="Line 3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28" name="Line 3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29" name="Line 3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0" name="Line 3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1" name="Line 3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32" name="Line 3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3321" name="Freeform 40"/>
          <p:cNvSpPr>
            <a:spLocks/>
          </p:cNvSpPr>
          <p:nvPr/>
        </p:nvSpPr>
        <p:spPr bwMode="auto">
          <a:xfrm>
            <a:off x="5807075" y="2147888"/>
            <a:ext cx="1287463" cy="2538412"/>
          </a:xfrm>
          <a:custGeom>
            <a:avLst/>
            <a:gdLst>
              <a:gd name="T0" fmla="*/ 0 w 811"/>
              <a:gd name="T1" fmla="*/ 2147483647 h 1599"/>
              <a:gd name="T2" fmla="*/ 2147483647 w 811"/>
              <a:gd name="T3" fmla="*/ 2147483647 h 1599"/>
              <a:gd name="T4" fmla="*/ 2147483647 w 811"/>
              <a:gd name="T5" fmla="*/ 0 h 1599"/>
              <a:gd name="T6" fmla="*/ 2147483647 w 811"/>
              <a:gd name="T7" fmla="*/ 2147483647 h 1599"/>
              <a:gd name="T8" fmla="*/ 2147483647 w 811"/>
              <a:gd name="T9" fmla="*/ 2147483647 h 1599"/>
              <a:gd name="T10" fmla="*/ 2147483647 w 811"/>
              <a:gd name="T11" fmla="*/ 2147483647 h 1599"/>
              <a:gd name="T12" fmla="*/ 2147483647 w 811"/>
              <a:gd name="T13" fmla="*/ 2147483647 h 1599"/>
              <a:gd name="T14" fmla="*/ 2147483647 w 811"/>
              <a:gd name="T15" fmla="*/ 2147483647 h 1599"/>
              <a:gd name="T16" fmla="*/ 2147483647 w 811"/>
              <a:gd name="T17" fmla="*/ 2147483647 h 1599"/>
              <a:gd name="T18" fmla="*/ 0 w 811"/>
              <a:gd name="T19" fmla="*/ 2147483647 h 159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11" h="1599">
                <a:moveTo>
                  <a:pt x="0" y="1599"/>
                </a:moveTo>
                <a:lnTo>
                  <a:pt x="7" y="760"/>
                </a:lnTo>
                <a:lnTo>
                  <a:pt x="8" y="0"/>
                </a:lnTo>
                <a:lnTo>
                  <a:pt x="324" y="612"/>
                </a:lnTo>
                <a:lnTo>
                  <a:pt x="538" y="526"/>
                </a:lnTo>
                <a:lnTo>
                  <a:pt x="395" y="804"/>
                </a:lnTo>
                <a:lnTo>
                  <a:pt x="331" y="939"/>
                </a:lnTo>
                <a:lnTo>
                  <a:pt x="523" y="1045"/>
                </a:lnTo>
                <a:lnTo>
                  <a:pt x="811" y="1584"/>
                </a:lnTo>
                <a:lnTo>
                  <a:pt x="0" y="1599"/>
                </a:lnTo>
                <a:close/>
              </a:path>
            </a:pathLst>
          </a:custGeom>
          <a:solidFill>
            <a:schemeClr val="folHlink">
              <a:alpha val="67058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14339" name="Group 4"/>
          <p:cNvGrpSpPr>
            <a:grpSpLocks/>
          </p:cNvGrpSpPr>
          <p:nvPr/>
        </p:nvGrpSpPr>
        <p:grpSpPr bwMode="auto">
          <a:xfrm>
            <a:off x="3225800" y="2139950"/>
            <a:ext cx="2524125" cy="2525713"/>
            <a:chOff x="2061" y="890"/>
            <a:chExt cx="1590" cy="1591"/>
          </a:xfrm>
        </p:grpSpPr>
        <p:sp>
          <p:nvSpPr>
            <p:cNvPr id="14367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4368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9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0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1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2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3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4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5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76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4340" name="Freeform 16"/>
          <p:cNvSpPr>
            <a:spLocks/>
          </p:cNvSpPr>
          <p:nvPr/>
        </p:nvSpPr>
        <p:spPr bwMode="auto">
          <a:xfrm>
            <a:off x="3741738" y="2663825"/>
            <a:ext cx="1471612" cy="1466850"/>
          </a:xfrm>
          <a:custGeom>
            <a:avLst/>
            <a:gdLst>
              <a:gd name="T0" fmla="*/ 0 w 927"/>
              <a:gd name="T1" fmla="*/ 2147483647 h 924"/>
              <a:gd name="T2" fmla="*/ 2147483647 w 927"/>
              <a:gd name="T3" fmla="*/ 0 h 924"/>
              <a:gd name="T4" fmla="*/ 2147483647 w 927"/>
              <a:gd name="T5" fmla="*/ 2147483647 h 924"/>
              <a:gd name="T6" fmla="*/ 2147483647 w 927"/>
              <a:gd name="T7" fmla="*/ 2147483647 h 924"/>
              <a:gd name="T8" fmla="*/ 0 w 927"/>
              <a:gd name="T9" fmla="*/ 2147483647 h 9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7" h="924">
                <a:moveTo>
                  <a:pt x="0" y="624"/>
                </a:moveTo>
                <a:lnTo>
                  <a:pt x="312" y="0"/>
                </a:lnTo>
                <a:lnTo>
                  <a:pt x="927" y="309"/>
                </a:lnTo>
                <a:lnTo>
                  <a:pt x="624" y="924"/>
                </a:lnTo>
                <a:lnTo>
                  <a:pt x="0" y="624"/>
                </a:lnTo>
                <a:close/>
              </a:path>
            </a:pathLst>
          </a:custGeom>
          <a:solidFill>
            <a:srgbClr val="BBE0E3">
              <a:alpha val="8313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4341" name="Group 17"/>
          <p:cNvGrpSpPr>
            <a:grpSpLocks/>
          </p:cNvGrpSpPr>
          <p:nvPr/>
        </p:nvGrpSpPr>
        <p:grpSpPr bwMode="auto">
          <a:xfrm>
            <a:off x="5818188" y="2139950"/>
            <a:ext cx="2524125" cy="2525713"/>
            <a:chOff x="2061" y="890"/>
            <a:chExt cx="1590" cy="1591"/>
          </a:xfrm>
        </p:grpSpPr>
        <p:sp>
          <p:nvSpPr>
            <p:cNvPr id="14357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4358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9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0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1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2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3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4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5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66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4342" name="Freeform 28"/>
          <p:cNvSpPr>
            <a:spLocks/>
          </p:cNvSpPr>
          <p:nvPr/>
        </p:nvSpPr>
        <p:spPr bwMode="auto">
          <a:xfrm>
            <a:off x="5862638" y="2159000"/>
            <a:ext cx="2466975" cy="962025"/>
          </a:xfrm>
          <a:custGeom>
            <a:avLst/>
            <a:gdLst>
              <a:gd name="T0" fmla="*/ 0 w 1554"/>
              <a:gd name="T1" fmla="*/ 2147483647 h 606"/>
              <a:gd name="T2" fmla="*/ 2147483647 w 1554"/>
              <a:gd name="T3" fmla="*/ 0 h 606"/>
              <a:gd name="T4" fmla="*/ 2147483647 w 1554"/>
              <a:gd name="T5" fmla="*/ 2147483647 h 606"/>
              <a:gd name="T6" fmla="*/ 0 w 1554"/>
              <a:gd name="T7" fmla="*/ 2147483647 h 60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54" h="606">
                <a:moveTo>
                  <a:pt x="0" y="6"/>
                </a:moveTo>
                <a:lnTo>
                  <a:pt x="1554" y="0"/>
                </a:lnTo>
                <a:lnTo>
                  <a:pt x="1242" y="606"/>
                </a:lnTo>
                <a:lnTo>
                  <a:pt x="0" y="6"/>
                </a:lnTo>
                <a:close/>
              </a:path>
            </a:pathLst>
          </a:custGeom>
          <a:solidFill>
            <a:srgbClr val="BBE0E3">
              <a:alpha val="8313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4343" name="Object 30"/>
          <p:cNvGraphicFramePr>
            <a:graphicFrameLocks noGrp="1" noChangeAspect="1"/>
          </p:cNvGraphicFramePr>
          <p:nvPr>
            <p:ph idx="1"/>
          </p:nvPr>
        </p:nvGraphicFramePr>
        <p:xfrm>
          <a:off x="8153400" y="482600"/>
          <a:ext cx="3905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482600"/>
                        <a:ext cx="39052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4" name="Group 34"/>
          <p:cNvGrpSpPr>
            <a:grpSpLocks/>
          </p:cNvGrpSpPr>
          <p:nvPr/>
        </p:nvGrpSpPr>
        <p:grpSpPr bwMode="auto">
          <a:xfrm>
            <a:off x="617538" y="2139950"/>
            <a:ext cx="2524125" cy="2525713"/>
            <a:chOff x="2061" y="890"/>
            <a:chExt cx="1590" cy="1591"/>
          </a:xfrm>
        </p:grpSpPr>
        <p:sp>
          <p:nvSpPr>
            <p:cNvPr id="14347" name="Rectangle 3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4348" name="Line 3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49" name="Line 3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0" name="Line 3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1" name="Line 3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2" name="Line 4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3" name="Line 4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4" name="Line 4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5" name="Line 4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356" name="Line 4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4345" name="Freeform 45"/>
          <p:cNvSpPr>
            <a:spLocks/>
          </p:cNvSpPr>
          <p:nvPr/>
        </p:nvSpPr>
        <p:spPr bwMode="auto">
          <a:xfrm>
            <a:off x="1239838" y="2667000"/>
            <a:ext cx="1363662" cy="1490663"/>
          </a:xfrm>
          <a:custGeom>
            <a:avLst/>
            <a:gdLst>
              <a:gd name="T0" fmla="*/ 0 w 859"/>
              <a:gd name="T1" fmla="*/ 2147483647 h 939"/>
              <a:gd name="T2" fmla="*/ 2147483647 w 859"/>
              <a:gd name="T3" fmla="*/ 2147483647 h 939"/>
              <a:gd name="T4" fmla="*/ 2147483647 w 859"/>
              <a:gd name="T5" fmla="*/ 2147483647 h 939"/>
              <a:gd name="T6" fmla="*/ 2147483647 w 859"/>
              <a:gd name="T7" fmla="*/ 0 h 939"/>
              <a:gd name="T8" fmla="*/ 2147483647 w 859"/>
              <a:gd name="T9" fmla="*/ 2147483647 h 939"/>
              <a:gd name="T10" fmla="*/ 2147483647 w 859"/>
              <a:gd name="T11" fmla="*/ 2147483647 h 939"/>
              <a:gd name="T12" fmla="*/ 2147483647 w 859"/>
              <a:gd name="T13" fmla="*/ 2147483647 h 939"/>
              <a:gd name="T14" fmla="*/ 2147483647 w 859"/>
              <a:gd name="T15" fmla="*/ 2147483647 h 939"/>
              <a:gd name="T16" fmla="*/ 2147483647 w 859"/>
              <a:gd name="T17" fmla="*/ 2147483647 h 939"/>
              <a:gd name="T18" fmla="*/ 0 w 859"/>
              <a:gd name="T19" fmla="*/ 2147483647 h 9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59" h="939">
                <a:moveTo>
                  <a:pt x="0" y="462"/>
                </a:moveTo>
                <a:lnTo>
                  <a:pt x="142" y="192"/>
                </a:lnTo>
                <a:lnTo>
                  <a:pt x="391" y="57"/>
                </a:lnTo>
                <a:lnTo>
                  <a:pt x="541" y="0"/>
                </a:lnTo>
                <a:lnTo>
                  <a:pt x="619" y="178"/>
                </a:lnTo>
                <a:lnTo>
                  <a:pt x="859" y="307"/>
                </a:lnTo>
                <a:lnTo>
                  <a:pt x="556" y="922"/>
                </a:lnTo>
                <a:lnTo>
                  <a:pt x="405" y="861"/>
                </a:lnTo>
                <a:lnTo>
                  <a:pt x="242" y="939"/>
                </a:lnTo>
                <a:lnTo>
                  <a:pt x="0" y="462"/>
                </a:lnTo>
                <a:close/>
              </a:path>
            </a:pathLst>
          </a:custGeom>
          <a:solidFill>
            <a:srgbClr val="BBE0E3">
              <a:alpha val="8313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26113"/>
            <a:ext cx="8229600" cy="400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he-IL" sz="2400"/>
          </a:p>
        </p:txBody>
      </p:sp>
      <p:grpSp>
        <p:nvGrpSpPr>
          <p:cNvPr id="15363" name="Group 15"/>
          <p:cNvGrpSpPr>
            <a:grpSpLocks/>
          </p:cNvGrpSpPr>
          <p:nvPr/>
        </p:nvGrpSpPr>
        <p:grpSpPr bwMode="auto">
          <a:xfrm>
            <a:off x="1866900" y="2136775"/>
            <a:ext cx="2524125" cy="2525713"/>
            <a:chOff x="2061" y="890"/>
            <a:chExt cx="1590" cy="1591"/>
          </a:xfrm>
        </p:grpSpPr>
        <p:sp>
          <p:nvSpPr>
            <p:cNvPr id="15379" name="Rectangle 16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5380" name="Line 17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1" name="Line 18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2" name="Line 19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3" name="Line 20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4" name="Line 21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5" name="Line 2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6" name="Line 2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7" name="Line 24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88" name="Line 25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5364" name="Freeform 26"/>
          <p:cNvSpPr>
            <a:spLocks/>
          </p:cNvSpPr>
          <p:nvPr/>
        </p:nvSpPr>
        <p:spPr bwMode="auto">
          <a:xfrm>
            <a:off x="2492375" y="2768600"/>
            <a:ext cx="1235075" cy="1263650"/>
          </a:xfrm>
          <a:custGeom>
            <a:avLst/>
            <a:gdLst>
              <a:gd name="T0" fmla="*/ 2147483647 w 778"/>
              <a:gd name="T1" fmla="*/ 2147483647 h 796"/>
              <a:gd name="T2" fmla="*/ 0 w 778"/>
              <a:gd name="T3" fmla="*/ 2147483647 h 796"/>
              <a:gd name="T4" fmla="*/ 2147483647 w 778"/>
              <a:gd name="T5" fmla="*/ 2147483647 h 796"/>
              <a:gd name="T6" fmla="*/ 2147483647 w 778"/>
              <a:gd name="T7" fmla="*/ 2147483647 h 796"/>
              <a:gd name="T8" fmla="*/ 2147483647 w 778"/>
              <a:gd name="T9" fmla="*/ 2147483647 h 796"/>
              <a:gd name="T10" fmla="*/ 2147483647 w 778"/>
              <a:gd name="T11" fmla="*/ 2147483647 h 796"/>
              <a:gd name="T12" fmla="*/ 2147483647 w 778"/>
              <a:gd name="T13" fmla="*/ 2147483647 h 796"/>
              <a:gd name="T14" fmla="*/ 2147483647 w 778"/>
              <a:gd name="T15" fmla="*/ 0 h 796"/>
              <a:gd name="T16" fmla="*/ 2147483647 w 778"/>
              <a:gd name="T17" fmla="*/ 2147483647 h 7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78" h="796">
                <a:moveTo>
                  <a:pt x="133" y="130"/>
                </a:moveTo>
                <a:lnTo>
                  <a:pt x="0" y="389"/>
                </a:lnTo>
                <a:lnTo>
                  <a:pt x="141" y="683"/>
                </a:lnTo>
                <a:lnTo>
                  <a:pt x="391" y="796"/>
                </a:lnTo>
                <a:lnTo>
                  <a:pt x="664" y="667"/>
                </a:lnTo>
                <a:lnTo>
                  <a:pt x="778" y="417"/>
                </a:lnTo>
                <a:lnTo>
                  <a:pt x="656" y="107"/>
                </a:lnTo>
                <a:lnTo>
                  <a:pt x="414" y="0"/>
                </a:lnTo>
                <a:lnTo>
                  <a:pt x="133" y="130"/>
                </a:lnTo>
                <a:close/>
              </a:path>
            </a:pathLst>
          </a:custGeom>
          <a:solidFill>
            <a:srgbClr val="333399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5365" name="Group 27"/>
          <p:cNvGrpSpPr>
            <a:grpSpLocks/>
          </p:cNvGrpSpPr>
          <p:nvPr/>
        </p:nvGrpSpPr>
        <p:grpSpPr bwMode="auto">
          <a:xfrm>
            <a:off x="4470400" y="2136775"/>
            <a:ext cx="2524125" cy="2525713"/>
            <a:chOff x="2061" y="890"/>
            <a:chExt cx="1590" cy="1591"/>
          </a:xfrm>
        </p:grpSpPr>
        <p:sp>
          <p:nvSpPr>
            <p:cNvPr id="15369" name="Rectangle 2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5370" name="Line 2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1" name="Line 3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2" name="Line 3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3" name="Line 3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4" name="Line 3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5" name="Line 3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6" name="Line 3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7" name="Line 3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378" name="Line 3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5366" name="Freeform 38"/>
          <p:cNvSpPr>
            <a:spLocks/>
          </p:cNvSpPr>
          <p:nvPr/>
        </p:nvSpPr>
        <p:spPr bwMode="auto">
          <a:xfrm>
            <a:off x="4465638" y="2132013"/>
            <a:ext cx="1239837" cy="1239837"/>
          </a:xfrm>
          <a:custGeom>
            <a:avLst/>
            <a:gdLst>
              <a:gd name="T0" fmla="*/ 0 w 781"/>
              <a:gd name="T1" fmla="*/ 0 h 781"/>
              <a:gd name="T2" fmla="*/ 2147483647 w 781"/>
              <a:gd name="T3" fmla="*/ 2147483647 h 781"/>
              <a:gd name="T4" fmla="*/ 2147483647 w 781"/>
              <a:gd name="T5" fmla="*/ 2147483647 h 781"/>
              <a:gd name="T6" fmla="*/ 2147483647 w 781"/>
              <a:gd name="T7" fmla="*/ 2147483647 h 781"/>
              <a:gd name="T8" fmla="*/ 0 w 781"/>
              <a:gd name="T9" fmla="*/ 0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0" y="0"/>
                </a:moveTo>
                <a:lnTo>
                  <a:pt x="15" y="781"/>
                </a:lnTo>
                <a:lnTo>
                  <a:pt x="531" y="537"/>
                </a:lnTo>
                <a:lnTo>
                  <a:pt x="781" y="15"/>
                </a:lnTo>
                <a:lnTo>
                  <a:pt x="0" y="0"/>
                </a:lnTo>
                <a:close/>
              </a:path>
            </a:pathLst>
          </a:custGeom>
          <a:solidFill>
            <a:srgbClr val="333399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5367" name="Object 42"/>
          <p:cNvGraphicFramePr>
            <a:graphicFrameLocks noGrp="1" noChangeAspect="1"/>
          </p:cNvGraphicFramePr>
          <p:nvPr>
            <p:ph type="title"/>
          </p:nvPr>
        </p:nvGraphicFramePr>
        <p:xfrm>
          <a:off x="8237538" y="373063"/>
          <a:ext cx="296862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7538" y="373063"/>
                        <a:ext cx="296862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16387" name="Group 5"/>
          <p:cNvGrpSpPr>
            <a:grpSpLocks/>
          </p:cNvGrpSpPr>
          <p:nvPr/>
        </p:nvGrpSpPr>
        <p:grpSpPr bwMode="auto">
          <a:xfrm>
            <a:off x="5795963" y="2139950"/>
            <a:ext cx="2524125" cy="2525713"/>
            <a:chOff x="2061" y="890"/>
            <a:chExt cx="1590" cy="1591"/>
          </a:xfrm>
        </p:grpSpPr>
        <p:sp>
          <p:nvSpPr>
            <p:cNvPr id="16415" name="Rectangle 6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6416" name="Line 7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7" name="Line 8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8" name="Line 9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9" name="Line 10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20" name="Line 11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21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22" name="Line 1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23" name="Line 14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24" name="Line 15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6388" name="Group 16"/>
          <p:cNvGrpSpPr>
            <a:grpSpLocks/>
          </p:cNvGrpSpPr>
          <p:nvPr/>
        </p:nvGrpSpPr>
        <p:grpSpPr bwMode="auto">
          <a:xfrm>
            <a:off x="3195638" y="2139950"/>
            <a:ext cx="2524125" cy="2525713"/>
            <a:chOff x="2061" y="890"/>
            <a:chExt cx="1590" cy="1591"/>
          </a:xfrm>
        </p:grpSpPr>
        <p:sp>
          <p:nvSpPr>
            <p:cNvPr id="16405" name="Rectangle 17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6406" name="Line 18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7" name="Line 19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8" name="Line 20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9" name="Line 21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0" name="Line 22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1" name="Line 2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2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3" name="Line 25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14" name="Line 26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6389" name="Group 27"/>
          <p:cNvGrpSpPr>
            <a:grpSpLocks/>
          </p:cNvGrpSpPr>
          <p:nvPr/>
        </p:nvGrpSpPr>
        <p:grpSpPr bwMode="auto">
          <a:xfrm>
            <a:off x="595313" y="2139950"/>
            <a:ext cx="2524125" cy="2525713"/>
            <a:chOff x="2061" y="890"/>
            <a:chExt cx="1590" cy="1591"/>
          </a:xfrm>
        </p:grpSpPr>
        <p:sp>
          <p:nvSpPr>
            <p:cNvPr id="16395" name="Rectangle 2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6396" name="Line 2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397" name="Line 3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398" name="Line 3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399" name="Line 3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0" name="Line 3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1" name="Line 3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2" name="Line 3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3" name="Line 3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404" name="Line 3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6390" name="Freeform 38"/>
          <p:cNvSpPr>
            <a:spLocks/>
          </p:cNvSpPr>
          <p:nvPr/>
        </p:nvSpPr>
        <p:spPr bwMode="auto">
          <a:xfrm>
            <a:off x="5799138" y="2147888"/>
            <a:ext cx="2551112" cy="625475"/>
          </a:xfrm>
          <a:custGeom>
            <a:avLst/>
            <a:gdLst>
              <a:gd name="T0" fmla="*/ 2147483647 w 1607"/>
              <a:gd name="T1" fmla="*/ 2147483647 h 394"/>
              <a:gd name="T2" fmla="*/ 0 w 1607"/>
              <a:gd name="T3" fmla="*/ 0 h 394"/>
              <a:gd name="T4" fmla="*/ 2147483647 w 1607"/>
              <a:gd name="T5" fmla="*/ 0 h 394"/>
              <a:gd name="T6" fmla="*/ 2147483647 w 1607"/>
              <a:gd name="T7" fmla="*/ 2147483647 h 39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7" h="394">
                <a:moveTo>
                  <a:pt x="796" y="394"/>
                </a:moveTo>
                <a:lnTo>
                  <a:pt x="0" y="0"/>
                </a:lnTo>
                <a:lnTo>
                  <a:pt x="1607" y="0"/>
                </a:lnTo>
                <a:lnTo>
                  <a:pt x="796" y="394"/>
                </a:lnTo>
                <a:close/>
              </a:path>
            </a:pathLst>
          </a:custGeom>
          <a:solidFill>
            <a:schemeClr val="folHlink">
              <a:alpha val="67058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1" name="Freeform 39"/>
          <p:cNvSpPr>
            <a:spLocks/>
          </p:cNvSpPr>
          <p:nvPr/>
        </p:nvSpPr>
        <p:spPr bwMode="auto">
          <a:xfrm>
            <a:off x="4425950" y="3409950"/>
            <a:ext cx="1287463" cy="1228725"/>
          </a:xfrm>
          <a:custGeom>
            <a:avLst/>
            <a:gdLst>
              <a:gd name="T0" fmla="*/ 0 w 811"/>
              <a:gd name="T1" fmla="*/ 2147483647 h 774"/>
              <a:gd name="T2" fmla="*/ 2147483647 w 811"/>
              <a:gd name="T3" fmla="*/ 2147483647 h 774"/>
              <a:gd name="T4" fmla="*/ 2147483647 w 811"/>
              <a:gd name="T5" fmla="*/ 0 h 774"/>
              <a:gd name="T6" fmla="*/ 0 w 811"/>
              <a:gd name="T7" fmla="*/ 2147483647 h 77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1" h="774">
                <a:moveTo>
                  <a:pt x="0" y="394"/>
                </a:moveTo>
                <a:lnTo>
                  <a:pt x="803" y="774"/>
                </a:lnTo>
                <a:lnTo>
                  <a:pt x="811" y="0"/>
                </a:lnTo>
                <a:lnTo>
                  <a:pt x="0" y="394"/>
                </a:lnTo>
                <a:close/>
              </a:path>
            </a:pathLst>
          </a:custGeom>
          <a:solidFill>
            <a:schemeClr val="folHlink">
              <a:alpha val="67058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6392" name="Object 40"/>
          <p:cNvGraphicFramePr>
            <a:graphicFrameLocks noGrp="1" noChangeAspect="1"/>
          </p:cNvGraphicFramePr>
          <p:nvPr>
            <p:ph idx="1"/>
          </p:nvPr>
        </p:nvGraphicFramePr>
        <p:xfrm>
          <a:off x="7993063" y="344488"/>
          <a:ext cx="40322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8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3063" y="344488"/>
                        <a:ext cx="403225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Freeform 43"/>
          <p:cNvSpPr>
            <a:spLocks/>
          </p:cNvSpPr>
          <p:nvPr/>
        </p:nvSpPr>
        <p:spPr bwMode="auto">
          <a:xfrm>
            <a:off x="2106613" y="3409950"/>
            <a:ext cx="1019175" cy="1228725"/>
          </a:xfrm>
          <a:custGeom>
            <a:avLst/>
            <a:gdLst>
              <a:gd name="T0" fmla="*/ 2147483647 w 642"/>
              <a:gd name="T1" fmla="*/ 2147483647 h 774"/>
              <a:gd name="T2" fmla="*/ 2147483647 w 642"/>
              <a:gd name="T3" fmla="*/ 0 h 774"/>
              <a:gd name="T4" fmla="*/ 2147483647 w 642"/>
              <a:gd name="T5" fmla="*/ 2147483647 h 774"/>
              <a:gd name="T6" fmla="*/ 2147483647 w 642"/>
              <a:gd name="T7" fmla="*/ 2147483647 h 774"/>
              <a:gd name="T8" fmla="*/ 0 w 642"/>
              <a:gd name="T9" fmla="*/ 2147483647 h 774"/>
              <a:gd name="T10" fmla="*/ 2147483647 w 642"/>
              <a:gd name="T11" fmla="*/ 2147483647 h 7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42" h="774">
                <a:moveTo>
                  <a:pt x="634" y="774"/>
                </a:moveTo>
                <a:lnTo>
                  <a:pt x="642" y="0"/>
                </a:lnTo>
                <a:lnTo>
                  <a:pt x="298" y="151"/>
                </a:lnTo>
                <a:lnTo>
                  <a:pt x="227" y="23"/>
                </a:lnTo>
                <a:lnTo>
                  <a:pt x="0" y="478"/>
                </a:lnTo>
                <a:lnTo>
                  <a:pt x="634" y="774"/>
                </a:lnTo>
                <a:close/>
              </a:path>
            </a:pathLst>
          </a:custGeom>
          <a:solidFill>
            <a:schemeClr val="folHlink">
              <a:alpha val="67058"/>
            </a:schemeClr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4"/>
          <p:cNvGrpSpPr>
            <a:grpSpLocks/>
          </p:cNvGrpSpPr>
          <p:nvPr/>
        </p:nvGrpSpPr>
        <p:grpSpPr bwMode="auto">
          <a:xfrm>
            <a:off x="5795963" y="2151063"/>
            <a:ext cx="2524125" cy="2525712"/>
            <a:chOff x="2061" y="890"/>
            <a:chExt cx="1590" cy="1591"/>
          </a:xfrm>
        </p:grpSpPr>
        <p:sp>
          <p:nvSpPr>
            <p:cNvPr id="17438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7439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0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1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2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3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4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5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6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47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aphicFrame>
        <p:nvGraphicFramePr>
          <p:cNvPr id="17411" name="Object 15"/>
          <p:cNvGraphicFramePr>
            <a:graphicFrameLocks noGrp="1" noChangeAspect="1"/>
          </p:cNvGraphicFramePr>
          <p:nvPr>
            <p:ph type="title"/>
          </p:nvPr>
        </p:nvGraphicFramePr>
        <p:xfrm>
          <a:off x="8334375" y="384175"/>
          <a:ext cx="3222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משוואה" r:id="rId4" imgW="215713" imgH="393359" progId="Equation.3">
                  <p:embed/>
                </p:oleObj>
              </mc:Choice>
              <mc:Fallback>
                <p:oleObj name="משוואה" r:id="rId4" imgW="215713" imgH="39335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75" y="384175"/>
                        <a:ext cx="32226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2" name="Group 17"/>
          <p:cNvGrpSpPr>
            <a:grpSpLocks/>
          </p:cNvGrpSpPr>
          <p:nvPr/>
        </p:nvGrpSpPr>
        <p:grpSpPr bwMode="auto">
          <a:xfrm>
            <a:off x="3198813" y="2151063"/>
            <a:ext cx="2524125" cy="2525712"/>
            <a:chOff x="2061" y="890"/>
            <a:chExt cx="1590" cy="1591"/>
          </a:xfrm>
        </p:grpSpPr>
        <p:sp>
          <p:nvSpPr>
            <p:cNvPr id="17428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7429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0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1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2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3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4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5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6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37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7413" name="Freeform 28"/>
          <p:cNvSpPr>
            <a:spLocks/>
          </p:cNvSpPr>
          <p:nvPr/>
        </p:nvSpPr>
        <p:spPr bwMode="auto">
          <a:xfrm>
            <a:off x="3181350" y="2974975"/>
            <a:ext cx="866775" cy="1684338"/>
          </a:xfrm>
          <a:custGeom>
            <a:avLst/>
            <a:gdLst>
              <a:gd name="T0" fmla="*/ 2147483647 w 546"/>
              <a:gd name="T1" fmla="*/ 2147483647 h 1061"/>
              <a:gd name="T2" fmla="*/ 0 w 546"/>
              <a:gd name="T3" fmla="*/ 2147483647 h 1061"/>
              <a:gd name="T4" fmla="*/ 2147483647 w 546"/>
              <a:gd name="T5" fmla="*/ 0 h 1061"/>
              <a:gd name="T6" fmla="*/ 2147483647 w 546"/>
              <a:gd name="T7" fmla="*/ 2147483647 h 106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6" h="1061">
                <a:moveTo>
                  <a:pt x="8" y="1061"/>
                </a:moveTo>
                <a:lnTo>
                  <a:pt x="0" y="265"/>
                </a:lnTo>
                <a:lnTo>
                  <a:pt x="546" y="0"/>
                </a:lnTo>
                <a:lnTo>
                  <a:pt x="8" y="1061"/>
                </a:lnTo>
                <a:close/>
              </a:path>
            </a:pathLst>
          </a:custGeom>
          <a:solidFill>
            <a:srgbClr val="FF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7414" name="Freeform 29"/>
          <p:cNvSpPr>
            <a:spLocks/>
          </p:cNvSpPr>
          <p:nvPr/>
        </p:nvSpPr>
        <p:spPr bwMode="auto">
          <a:xfrm>
            <a:off x="5799138" y="2146300"/>
            <a:ext cx="1287462" cy="1250950"/>
          </a:xfrm>
          <a:custGeom>
            <a:avLst/>
            <a:gdLst>
              <a:gd name="T0" fmla="*/ 2147483647 w 811"/>
              <a:gd name="T1" fmla="*/ 2147483647 h 788"/>
              <a:gd name="T2" fmla="*/ 0 w 811"/>
              <a:gd name="T3" fmla="*/ 0 h 788"/>
              <a:gd name="T4" fmla="*/ 2147483647 w 811"/>
              <a:gd name="T5" fmla="*/ 2147483647 h 788"/>
              <a:gd name="T6" fmla="*/ 2147483647 w 811"/>
              <a:gd name="T7" fmla="*/ 2147483647 h 788"/>
              <a:gd name="T8" fmla="*/ 2147483647 w 811"/>
              <a:gd name="T9" fmla="*/ 2147483647 h 7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1" h="788">
                <a:moveTo>
                  <a:pt x="387" y="788"/>
                </a:moveTo>
                <a:lnTo>
                  <a:pt x="0" y="0"/>
                </a:lnTo>
                <a:lnTo>
                  <a:pt x="811" y="394"/>
                </a:lnTo>
                <a:lnTo>
                  <a:pt x="531" y="516"/>
                </a:lnTo>
                <a:lnTo>
                  <a:pt x="387" y="788"/>
                </a:lnTo>
                <a:close/>
              </a:path>
            </a:pathLst>
          </a:custGeom>
          <a:solidFill>
            <a:srgbClr val="FF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7415" name="Group 31"/>
          <p:cNvGrpSpPr>
            <a:grpSpLocks/>
          </p:cNvGrpSpPr>
          <p:nvPr/>
        </p:nvGrpSpPr>
        <p:grpSpPr bwMode="auto">
          <a:xfrm>
            <a:off x="603250" y="2133600"/>
            <a:ext cx="2524125" cy="2525713"/>
            <a:chOff x="2061" y="890"/>
            <a:chExt cx="1590" cy="1591"/>
          </a:xfrm>
        </p:grpSpPr>
        <p:sp>
          <p:nvSpPr>
            <p:cNvPr id="17418" name="Rectangle 32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7419" name="Line 33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0" name="Line 34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1" name="Line 35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2" name="Line 36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3" name="Line 37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4" name="Line 38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5" name="Line 3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6" name="Line 40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7427" name="Line 41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7416" name="Freeform 42"/>
          <p:cNvSpPr>
            <a:spLocks/>
          </p:cNvSpPr>
          <p:nvPr/>
        </p:nvSpPr>
        <p:spPr bwMode="auto">
          <a:xfrm>
            <a:off x="585788" y="3138488"/>
            <a:ext cx="836612" cy="1503362"/>
          </a:xfrm>
          <a:custGeom>
            <a:avLst/>
            <a:gdLst>
              <a:gd name="T0" fmla="*/ 2147483647 w 527"/>
              <a:gd name="T1" fmla="*/ 2147483647 h 947"/>
              <a:gd name="T2" fmla="*/ 0 w 527"/>
              <a:gd name="T3" fmla="*/ 2147483647 h 947"/>
              <a:gd name="T4" fmla="*/ 2147483647 w 527"/>
              <a:gd name="T5" fmla="*/ 0 h 947"/>
              <a:gd name="T6" fmla="*/ 2147483647 w 527"/>
              <a:gd name="T7" fmla="*/ 2147483647 h 947"/>
              <a:gd name="T8" fmla="*/ 2147483647 w 527"/>
              <a:gd name="T9" fmla="*/ 2147483647 h 947"/>
              <a:gd name="T10" fmla="*/ 2147483647 w 527"/>
              <a:gd name="T11" fmla="*/ 2147483647 h 94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27" h="947">
                <a:moveTo>
                  <a:pt x="8" y="947"/>
                </a:moveTo>
                <a:lnTo>
                  <a:pt x="0" y="151"/>
                </a:lnTo>
                <a:lnTo>
                  <a:pt x="342" y="0"/>
                </a:lnTo>
                <a:lnTo>
                  <a:pt x="527" y="412"/>
                </a:lnTo>
                <a:lnTo>
                  <a:pt x="314" y="320"/>
                </a:lnTo>
                <a:lnTo>
                  <a:pt x="8" y="947"/>
                </a:lnTo>
                <a:close/>
              </a:path>
            </a:pathLst>
          </a:custGeom>
          <a:solidFill>
            <a:srgbClr val="FF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4"/>
          <p:cNvGrpSpPr>
            <a:grpSpLocks/>
          </p:cNvGrpSpPr>
          <p:nvPr/>
        </p:nvGrpSpPr>
        <p:grpSpPr bwMode="auto">
          <a:xfrm>
            <a:off x="4848225" y="887413"/>
            <a:ext cx="2524125" cy="2525712"/>
            <a:chOff x="2061" y="890"/>
            <a:chExt cx="1590" cy="1591"/>
          </a:xfrm>
        </p:grpSpPr>
        <p:sp>
          <p:nvSpPr>
            <p:cNvPr id="18477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8478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9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80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81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82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83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84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85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86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aphicFrame>
        <p:nvGraphicFramePr>
          <p:cNvPr id="18435" name="Object 16"/>
          <p:cNvGraphicFramePr>
            <a:graphicFrameLocks noGrp="1" noChangeAspect="1"/>
          </p:cNvGraphicFramePr>
          <p:nvPr>
            <p:ph idx="1"/>
          </p:nvPr>
        </p:nvGraphicFramePr>
        <p:xfrm>
          <a:off x="6591300" y="1112838"/>
          <a:ext cx="38100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9" name="משוואה" r:id="rId4" imgW="228501" imgH="393529" progId="Equation.3">
                  <p:embed/>
                </p:oleObj>
              </mc:Choice>
              <mc:Fallback>
                <p:oleObj name="משוואה" r:id="rId4" imgW="228501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00" y="1112838"/>
                        <a:ext cx="381000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Freeform 19"/>
          <p:cNvSpPr>
            <a:spLocks/>
          </p:cNvSpPr>
          <p:nvPr/>
        </p:nvSpPr>
        <p:spPr bwMode="auto">
          <a:xfrm>
            <a:off x="6354763" y="903288"/>
            <a:ext cx="998537" cy="987425"/>
          </a:xfrm>
          <a:custGeom>
            <a:avLst/>
            <a:gdLst>
              <a:gd name="T0" fmla="*/ 0 w 629"/>
              <a:gd name="T1" fmla="*/ 2147483647 h 622"/>
              <a:gd name="T2" fmla="*/ 2147483647 w 629"/>
              <a:gd name="T3" fmla="*/ 2147483647 h 622"/>
              <a:gd name="T4" fmla="*/ 2147483647 w 629"/>
              <a:gd name="T5" fmla="*/ 2147483647 h 622"/>
              <a:gd name="T6" fmla="*/ 2147483647 w 629"/>
              <a:gd name="T7" fmla="*/ 0 h 622"/>
              <a:gd name="T8" fmla="*/ 0 w 629"/>
              <a:gd name="T9" fmla="*/ 2147483647 h 6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9" h="622">
                <a:moveTo>
                  <a:pt x="0" y="311"/>
                </a:moveTo>
                <a:lnTo>
                  <a:pt x="106" y="516"/>
                </a:lnTo>
                <a:lnTo>
                  <a:pt x="311" y="622"/>
                </a:lnTo>
                <a:lnTo>
                  <a:pt x="629" y="0"/>
                </a:lnTo>
                <a:lnTo>
                  <a:pt x="0" y="311"/>
                </a:lnTo>
                <a:close/>
              </a:path>
            </a:pathLst>
          </a:custGeom>
          <a:solidFill>
            <a:srgbClr val="9933FF">
              <a:alpha val="58823"/>
            </a:srgbClr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8437" name="Group 21"/>
          <p:cNvGrpSpPr>
            <a:grpSpLocks/>
          </p:cNvGrpSpPr>
          <p:nvPr/>
        </p:nvGrpSpPr>
        <p:grpSpPr bwMode="auto">
          <a:xfrm>
            <a:off x="2105025" y="898525"/>
            <a:ext cx="2524125" cy="2525713"/>
            <a:chOff x="2061" y="890"/>
            <a:chExt cx="1590" cy="1591"/>
          </a:xfrm>
        </p:grpSpPr>
        <p:sp>
          <p:nvSpPr>
            <p:cNvPr id="18467" name="Rectangle 22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8468" name="Line 23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9" name="Line 24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0" name="Line 25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1" name="Line 26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2" name="Line 27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3" name="Line 28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4" name="Line 2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5" name="Line 30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76" name="Line 31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8438" name="Freeform 32"/>
          <p:cNvSpPr>
            <a:spLocks/>
          </p:cNvSpPr>
          <p:nvPr/>
        </p:nvSpPr>
        <p:spPr bwMode="auto">
          <a:xfrm>
            <a:off x="2103438" y="1741488"/>
            <a:ext cx="866775" cy="847725"/>
          </a:xfrm>
          <a:custGeom>
            <a:avLst/>
            <a:gdLst>
              <a:gd name="T0" fmla="*/ 0 w 546"/>
              <a:gd name="T1" fmla="*/ 2147483647 h 534"/>
              <a:gd name="T2" fmla="*/ 2147483647 w 546"/>
              <a:gd name="T3" fmla="*/ 2147483647 h 534"/>
              <a:gd name="T4" fmla="*/ 2147483647 w 546"/>
              <a:gd name="T5" fmla="*/ 2147483647 h 534"/>
              <a:gd name="T6" fmla="*/ 2147483647 w 546"/>
              <a:gd name="T7" fmla="*/ 0 h 534"/>
              <a:gd name="T8" fmla="*/ 0 w 546"/>
              <a:gd name="T9" fmla="*/ 2147483647 h 5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6" h="534">
                <a:moveTo>
                  <a:pt x="0" y="265"/>
                </a:moveTo>
                <a:lnTo>
                  <a:pt x="546" y="534"/>
                </a:lnTo>
                <a:lnTo>
                  <a:pt x="389" y="263"/>
                </a:lnTo>
                <a:lnTo>
                  <a:pt x="531" y="0"/>
                </a:lnTo>
                <a:lnTo>
                  <a:pt x="0" y="265"/>
                </a:lnTo>
                <a:close/>
              </a:path>
            </a:pathLst>
          </a:custGeom>
          <a:solidFill>
            <a:srgbClr val="FF3399">
              <a:alpha val="67058"/>
            </a:srgbClr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8439" name="Object 33"/>
          <p:cNvGraphicFramePr>
            <a:graphicFrameLocks noChangeAspect="1"/>
          </p:cNvGraphicFramePr>
          <p:nvPr/>
        </p:nvGraphicFramePr>
        <p:xfrm>
          <a:off x="2270125" y="1836738"/>
          <a:ext cx="38258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0" name="משוואה" r:id="rId6" imgW="253890" imgH="393529" progId="Equation.3">
                  <p:embed/>
                </p:oleObj>
              </mc:Choice>
              <mc:Fallback>
                <p:oleObj name="משוואה" r:id="rId6" imgW="253890" imgH="393529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1836738"/>
                        <a:ext cx="382588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0" name="Group 34"/>
          <p:cNvGrpSpPr>
            <a:grpSpLocks/>
          </p:cNvGrpSpPr>
          <p:nvPr/>
        </p:nvGrpSpPr>
        <p:grpSpPr bwMode="auto">
          <a:xfrm>
            <a:off x="4876800" y="3579813"/>
            <a:ext cx="2524125" cy="2525712"/>
            <a:chOff x="2061" y="890"/>
            <a:chExt cx="1590" cy="1591"/>
          </a:xfrm>
        </p:grpSpPr>
        <p:sp>
          <p:nvSpPr>
            <p:cNvPr id="18457" name="Rectangle 3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8458" name="Line 3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9" name="Line 3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0" name="Line 3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1" name="Line 3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2" name="Line 4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3" name="Line 4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4" name="Line 4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5" name="Line 4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66" name="Line 4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8441" name="Freeform 45"/>
          <p:cNvSpPr>
            <a:spLocks/>
          </p:cNvSpPr>
          <p:nvPr/>
        </p:nvSpPr>
        <p:spPr bwMode="auto">
          <a:xfrm>
            <a:off x="6754813" y="4595813"/>
            <a:ext cx="614362" cy="504825"/>
          </a:xfrm>
          <a:custGeom>
            <a:avLst/>
            <a:gdLst>
              <a:gd name="T0" fmla="*/ 2147483647 w 387"/>
              <a:gd name="T1" fmla="*/ 2147483647 h 318"/>
              <a:gd name="T2" fmla="*/ 0 w 387"/>
              <a:gd name="T3" fmla="*/ 2147483647 h 318"/>
              <a:gd name="T4" fmla="*/ 2147483647 w 387"/>
              <a:gd name="T5" fmla="*/ 0 h 318"/>
              <a:gd name="T6" fmla="*/ 2147483647 w 387"/>
              <a:gd name="T7" fmla="*/ 2147483647 h 318"/>
              <a:gd name="T8" fmla="*/ 2147483647 w 387"/>
              <a:gd name="T9" fmla="*/ 2147483647 h 3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7" h="318">
                <a:moveTo>
                  <a:pt x="76" y="318"/>
                </a:moveTo>
                <a:lnTo>
                  <a:pt x="0" y="182"/>
                </a:lnTo>
                <a:lnTo>
                  <a:pt x="99" y="0"/>
                </a:lnTo>
                <a:lnTo>
                  <a:pt x="387" y="152"/>
                </a:lnTo>
                <a:lnTo>
                  <a:pt x="76" y="318"/>
                </a:lnTo>
                <a:close/>
              </a:path>
            </a:pathLst>
          </a:custGeom>
          <a:solidFill>
            <a:srgbClr val="00CC00">
              <a:alpha val="6588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8442" name="Object 46"/>
          <p:cNvGraphicFramePr>
            <a:graphicFrameLocks noChangeAspect="1"/>
          </p:cNvGraphicFramePr>
          <p:nvPr/>
        </p:nvGraphicFramePr>
        <p:xfrm>
          <a:off x="6808788" y="4572000"/>
          <a:ext cx="3556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1" name="משוואה" r:id="rId8" imgW="266469" imgH="393359" progId="Equation.3">
                  <p:embed/>
                </p:oleObj>
              </mc:Choice>
              <mc:Fallback>
                <p:oleObj name="משוואה" r:id="rId8" imgW="266469" imgH="393359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8788" y="4572000"/>
                        <a:ext cx="3556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3" name="Group 47"/>
          <p:cNvGrpSpPr>
            <a:grpSpLocks/>
          </p:cNvGrpSpPr>
          <p:nvPr/>
        </p:nvGrpSpPr>
        <p:grpSpPr bwMode="auto">
          <a:xfrm>
            <a:off x="2122488" y="3579813"/>
            <a:ext cx="2524125" cy="2525712"/>
            <a:chOff x="2061" y="890"/>
            <a:chExt cx="1590" cy="1591"/>
          </a:xfrm>
        </p:grpSpPr>
        <p:sp>
          <p:nvSpPr>
            <p:cNvPr id="18447" name="Rectangle 4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8448" name="Line 4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49" name="Line 5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0" name="Line 5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1" name="Line 5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2" name="Line 5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3" name="Line 5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4" name="Line 5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5" name="Line 5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8456" name="Line 5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8444" name="Freeform 58"/>
          <p:cNvSpPr>
            <a:spLocks/>
          </p:cNvSpPr>
          <p:nvPr/>
        </p:nvSpPr>
        <p:spPr bwMode="auto">
          <a:xfrm>
            <a:off x="3803650" y="4895850"/>
            <a:ext cx="317500" cy="361950"/>
          </a:xfrm>
          <a:custGeom>
            <a:avLst/>
            <a:gdLst>
              <a:gd name="T0" fmla="*/ 0 w 200"/>
              <a:gd name="T1" fmla="*/ 2147483647 h 228"/>
              <a:gd name="T2" fmla="*/ 2147483647 w 200"/>
              <a:gd name="T3" fmla="*/ 0 h 228"/>
              <a:gd name="T4" fmla="*/ 2147483647 w 200"/>
              <a:gd name="T5" fmla="*/ 2147483647 h 228"/>
              <a:gd name="T6" fmla="*/ 0 w 200"/>
              <a:gd name="T7" fmla="*/ 2147483647 h 2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0" h="228">
                <a:moveTo>
                  <a:pt x="0" y="228"/>
                </a:moveTo>
                <a:lnTo>
                  <a:pt x="121" y="0"/>
                </a:lnTo>
                <a:lnTo>
                  <a:pt x="200" y="135"/>
                </a:lnTo>
                <a:lnTo>
                  <a:pt x="0" y="228"/>
                </a:lnTo>
                <a:close/>
              </a:path>
            </a:pathLst>
          </a:custGeom>
          <a:solidFill>
            <a:srgbClr val="FF9900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18445" name="Object 60"/>
          <p:cNvGraphicFramePr>
            <a:graphicFrameLocks noChangeAspect="1"/>
          </p:cNvGraphicFramePr>
          <p:nvPr/>
        </p:nvGraphicFramePr>
        <p:xfrm>
          <a:off x="3829050" y="5203825"/>
          <a:ext cx="423863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משוואה" r:id="rId10" imgW="317225" imgH="393359" progId="Equation.3">
                  <p:embed/>
                </p:oleObj>
              </mc:Choice>
              <mc:Fallback>
                <p:oleObj name="משוואה" r:id="rId10" imgW="317225" imgH="393359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5203825"/>
                        <a:ext cx="423863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>
                <a:solidFill>
                  <a:schemeClr val="tx1"/>
                </a:solidFill>
              </a:rPr>
              <a:t>הצגת פתרונות:</a:t>
            </a:r>
            <a:endParaRPr lang="en-US" altLang="he-IL">
              <a:solidFill>
                <a:schemeClr val="tx1"/>
              </a:solidFill>
            </a:endParaRPr>
          </a:p>
        </p:txBody>
      </p:sp>
      <p:sp>
        <p:nvSpPr>
          <p:cNvPr id="19459" name="Rectangle 15"/>
          <p:cNvSpPr>
            <a:spLocks noChangeArrowheads="1"/>
          </p:cNvSpPr>
          <p:nvPr/>
        </p:nvSpPr>
        <p:spPr bwMode="auto">
          <a:xfrm>
            <a:off x="12700" y="2289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pSp>
        <p:nvGrpSpPr>
          <p:cNvPr id="19460" name="Group 17"/>
          <p:cNvGrpSpPr>
            <a:grpSpLocks/>
          </p:cNvGrpSpPr>
          <p:nvPr/>
        </p:nvGrpSpPr>
        <p:grpSpPr bwMode="auto">
          <a:xfrm>
            <a:off x="279400" y="1560513"/>
            <a:ext cx="2524125" cy="2525712"/>
            <a:chOff x="2061" y="890"/>
            <a:chExt cx="1590" cy="1591"/>
          </a:xfrm>
        </p:grpSpPr>
        <p:sp>
          <p:nvSpPr>
            <p:cNvPr id="1948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948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9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9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9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9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9462" name="Group 17"/>
          <p:cNvGrpSpPr>
            <a:grpSpLocks/>
          </p:cNvGrpSpPr>
          <p:nvPr/>
        </p:nvGrpSpPr>
        <p:grpSpPr bwMode="auto">
          <a:xfrm>
            <a:off x="3351213" y="1560513"/>
            <a:ext cx="2524125" cy="2525712"/>
            <a:chOff x="2061" y="890"/>
            <a:chExt cx="1590" cy="1591"/>
          </a:xfrm>
        </p:grpSpPr>
        <p:sp>
          <p:nvSpPr>
            <p:cNvPr id="1947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947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9463" name="Group 17"/>
          <p:cNvGrpSpPr>
            <a:grpSpLocks/>
          </p:cNvGrpSpPr>
          <p:nvPr/>
        </p:nvGrpSpPr>
        <p:grpSpPr bwMode="auto">
          <a:xfrm>
            <a:off x="6423025" y="1573213"/>
            <a:ext cx="2524125" cy="2525712"/>
            <a:chOff x="2061" y="890"/>
            <a:chExt cx="1590" cy="1591"/>
          </a:xfrm>
        </p:grpSpPr>
        <p:sp>
          <p:nvSpPr>
            <p:cNvPr id="1946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946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6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6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6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6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47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149725"/>
            <a:ext cx="7772400" cy="1109663"/>
          </a:xfrm>
        </p:spPr>
        <p:txBody>
          <a:bodyPr/>
          <a:lstStyle/>
          <a:p>
            <a:pPr eaLnBrk="1" hangingPunct="1"/>
            <a:r>
              <a:rPr lang="he-IL" altLang="he-IL"/>
              <a:t>לקשור חוטים</a:t>
            </a:r>
            <a:endParaRPr lang="en-US" altLang="he-IL"/>
          </a:p>
        </p:txBody>
      </p:sp>
      <p:grpSp>
        <p:nvGrpSpPr>
          <p:cNvPr id="20483" name="Group 15"/>
          <p:cNvGrpSpPr>
            <a:grpSpLocks/>
          </p:cNvGrpSpPr>
          <p:nvPr/>
        </p:nvGrpSpPr>
        <p:grpSpPr bwMode="auto">
          <a:xfrm>
            <a:off x="3271838" y="1412875"/>
            <a:ext cx="2524125" cy="2525713"/>
            <a:chOff x="2061" y="890"/>
            <a:chExt cx="1590" cy="1591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87" name="Line 6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88" name="Line 7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89" name="Line 8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91" name="Line 1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92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93" name="Line 12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494" name="Line 13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/>
              <a:t>כוכבים בשטח – משחק קבוצתי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3" y="1397000"/>
            <a:ext cx="8229600" cy="4900613"/>
          </a:xfrm>
        </p:spPr>
        <p:txBody>
          <a:bodyPr/>
          <a:lstStyle/>
          <a:p>
            <a:pPr>
              <a:defRPr/>
            </a:pPr>
            <a:r>
              <a:rPr lang="he-IL" sz="2800" dirty="0"/>
              <a:t>אם מחברים כל אמצע צלע של הריבוע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he-IL" sz="2800" dirty="0"/>
              <a:t>עם שני הקדקודים של הצלע הנגדית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he-IL" sz="2800" dirty="0"/>
              <a:t>מתקבל הסרטוט שלפניכם. </a:t>
            </a:r>
            <a:endParaRPr lang="en-US" sz="2800" dirty="0"/>
          </a:p>
          <a:p>
            <a:pPr>
              <a:defRPr/>
            </a:pPr>
            <a:r>
              <a:rPr lang="he-IL" sz="2800" b="1" dirty="0"/>
              <a:t>נניח ששטח הריבוע הוא יחידה אחת.</a:t>
            </a:r>
            <a:endParaRPr lang="en-US" sz="2800" dirty="0"/>
          </a:p>
          <a:p>
            <a:pPr>
              <a:defRPr/>
            </a:pPr>
            <a:r>
              <a:rPr lang="he-IL" sz="2800" dirty="0"/>
              <a:t>מצאו בסרטוט כמה שיותר מצולעים שצלעותיהם מונחות על קווי הסרטוט, ואשר שטחם הוא שבר יחידה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he-IL" sz="2800" dirty="0"/>
              <a:t>(1/2, 1/3 וכו' – מכנה השבר הוא מספר טבעי).</a:t>
            </a:r>
            <a:endParaRPr lang="en-US" sz="2800" dirty="0"/>
          </a:p>
          <a:p>
            <a:pPr marL="0" indent="0">
              <a:buFontTx/>
              <a:buNone/>
              <a:defRPr/>
            </a:pPr>
            <a:endParaRPr lang="he-IL" dirty="0"/>
          </a:p>
        </p:txBody>
      </p:sp>
      <p:grpSp>
        <p:nvGrpSpPr>
          <p:cNvPr id="3076" name="Group 2"/>
          <p:cNvGrpSpPr>
            <a:grpSpLocks/>
          </p:cNvGrpSpPr>
          <p:nvPr/>
        </p:nvGrpSpPr>
        <p:grpSpPr bwMode="auto">
          <a:xfrm>
            <a:off x="550863" y="1397000"/>
            <a:ext cx="1762125" cy="1762125"/>
            <a:chOff x="2831" y="2590"/>
            <a:chExt cx="3976" cy="3976"/>
          </a:xfrm>
        </p:grpSpPr>
        <p:sp>
          <p:nvSpPr>
            <p:cNvPr id="3077" name="Rectangle 3"/>
            <p:cNvSpPr>
              <a:spLocks noChangeArrowheads="1"/>
            </p:cNvSpPr>
            <p:nvPr/>
          </p:nvSpPr>
          <p:spPr bwMode="auto">
            <a:xfrm>
              <a:off x="2831" y="2590"/>
              <a:ext cx="3976" cy="3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3078" name="Line 4"/>
            <p:cNvSpPr>
              <a:spLocks noChangeShapeType="1"/>
            </p:cNvSpPr>
            <p:nvPr/>
          </p:nvSpPr>
          <p:spPr bwMode="auto">
            <a:xfrm>
              <a:off x="2831" y="2590"/>
              <a:ext cx="3976" cy="19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9" name="Line 5"/>
            <p:cNvSpPr>
              <a:spLocks noChangeShapeType="1"/>
            </p:cNvSpPr>
            <p:nvPr/>
          </p:nvSpPr>
          <p:spPr bwMode="auto">
            <a:xfrm flipV="1">
              <a:off x="2831" y="2590"/>
              <a:ext cx="3976" cy="19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80" name="Line 6"/>
            <p:cNvSpPr>
              <a:spLocks noChangeShapeType="1"/>
            </p:cNvSpPr>
            <p:nvPr/>
          </p:nvSpPr>
          <p:spPr bwMode="auto">
            <a:xfrm flipV="1">
              <a:off x="2831" y="4578"/>
              <a:ext cx="3976" cy="19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81" name="Line 7"/>
            <p:cNvSpPr>
              <a:spLocks noChangeShapeType="1"/>
            </p:cNvSpPr>
            <p:nvPr/>
          </p:nvSpPr>
          <p:spPr bwMode="auto">
            <a:xfrm>
              <a:off x="2831" y="4578"/>
              <a:ext cx="3976" cy="19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82" name="Line 8"/>
            <p:cNvSpPr>
              <a:spLocks noChangeShapeType="1"/>
            </p:cNvSpPr>
            <p:nvPr/>
          </p:nvSpPr>
          <p:spPr bwMode="auto">
            <a:xfrm flipV="1">
              <a:off x="4819" y="2590"/>
              <a:ext cx="1988" cy="3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83" name="Line 9"/>
            <p:cNvSpPr>
              <a:spLocks noChangeShapeType="1"/>
            </p:cNvSpPr>
            <p:nvPr/>
          </p:nvSpPr>
          <p:spPr bwMode="auto">
            <a:xfrm>
              <a:off x="2831" y="2590"/>
              <a:ext cx="1988" cy="3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84" name="Line 10"/>
            <p:cNvSpPr>
              <a:spLocks noChangeShapeType="1"/>
            </p:cNvSpPr>
            <p:nvPr/>
          </p:nvSpPr>
          <p:spPr bwMode="auto">
            <a:xfrm>
              <a:off x="2831" y="2590"/>
              <a:ext cx="1988" cy="3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85" name="Line 11"/>
            <p:cNvSpPr>
              <a:spLocks noChangeShapeType="1"/>
            </p:cNvSpPr>
            <p:nvPr/>
          </p:nvSpPr>
          <p:spPr bwMode="auto">
            <a:xfrm flipH="1">
              <a:off x="2831" y="2590"/>
              <a:ext cx="1988" cy="3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86" name="Line 12"/>
            <p:cNvSpPr>
              <a:spLocks noChangeShapeType="1"/>
            </p:cNvSpPr>
            <p:nvPr/>
          </p:nvSpPr>
          <p:spPr bwMode="auto">
            <a:xfrm>
              <a:off x="4819" y="2590"/>
              <a:ext cx="1988" cy="39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857250" y="6410374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63"/>
          <p:cNvGrpSpPr>
            <a:grpSpLocks/>
          </p:cNvGrpSpPr>
          <p:nvPr/>
        </p:nvGrpSpPr>
        <p:grpSpPr bwMode="auto">
          <a:xfrm>
            <a:off x="1655763" y="660400"/>
            <a:ext cx="5340350" cy="5245100"/>
            <a:chOff x="1043" y="416"/>
            <a:chExt cx="3364" cy="3304"/>
          </a:xfrm>
        </p:grpSpPr>
        <p:grpSp>
          <p:nvGrpSpPr>
            <p:cNvPr id="21508" name="Group 4"/>
            <p:cNvGrpSpPr>
              <a:grpSpLocks/>
            </p:cNvGrpSpPr>
            <p:nvPr/>
          </p:nvGrpSpPr>
          <p:grpSpPr bwMode="auto">
            <a:xfrm>
              <a:off x="2809" y="2129"/>
              <a:ext cx="1590" cy="1591"/>
              <a:chOff x="2061" y="890"/>
              <a:chExt cx="1590" cy="1591"/>
            </a:xfrm>
          </p:grpSpPr>
          <p:sp>
            <p:nvSpPr>
              <p:cNvPr id="21548" name="Rectangle 5"/>
              <p:cNvSpPr>
                <a:spLocks noChangeArrowheads="1"/>
              </p:cNvSpPr>
              <p:nvPr/>
            </p:nvSpPr>
            <p:spPr bwMode="auto">
              <a:xfrm>
                <a:off x="2061" y="890"/>
                <a:ext cx="1590" cy="159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altLang="he-IL" sz="1800"/>
              </a:p>
            </p:txBody>
          </p:sp>
          <p:sp>
            <p:nvSpPr>
              <p:cNvPr id="21549" name="Line 6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1590" cy="7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0" name="Line 7"/>
              <p:cNvSpPr>
                <a:spLocks noChangeShapeType="1"/>
              </p:cNvSpPr>
              <p:nvPr/>
            </p:nvSpPr>
            <p:spPr bwMode="auto">
              <a:xfrm flipV="1">
                <a:off x="2061" y="890"/>
                <a:ext cx="1590" cy="7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1" name="Line 8"/>
              <p:cNvSpPr>
                <a:spLocks noChangeShapeType="1"/>
              </p:cNvSpPr>
              <p:nvPr/>
            </p:nvSpPr>
            <p:spPr bwMode="auto">
              <a:xfrm flipV="1">
                <a:off x="2061" y="1685"/>
                <a:ext cx="1590" cy="7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2" name="Line 9"/>
              <p:cNvSpPr>
                <a:spLocks noChangeShapeType="1"/>
              </p:cNvSpPr>
              <p:nvPr/>
            </p:nvSpPr>
            <p:spPr bwMode="auto">
              <a:xfrm>
                <a:off x="2061" y="1685"/>
                <a:ext cx="1590" cy="7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3" name="Line 10"/>
              <p:cNvSpPr>
                <a:spLocks noChangeShapeType="1"/>
              </p:cNvSpPr>
              <p:nvPr/>
            </p:nvSpPr>
            <p:spPr bwMode="auto">
              <a:xfrm flipV="1">
                <a:off x="2856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4" name="Line 11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5" name="Line 12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6" name="Line 13"/>
              <p:cNvSpPr>
                <a:spLocks noChangeShapeType="1"/>
              </p:cNvSpPr>
              <p:nvPr/>
            </p:nvSpPr>
            <p:spPr bwMode="auto">
              <a:xfrm flipH="1"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57" name="Line 14"/>
              <p:cNvSpPr>
                <a:spLocks noChangeShapeType="1"/>
              </p:cNvSpPr>
              <p:nvPr/>
            </p:nvSpPr>
            <p:spPr bwMode="auto">
              <a:xfrm>
                <a:off x="2835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21509" name="Group 15"/>
            <p:cNvGrpSpPr>
              <a:grpSpLocks/>
            </p:cNvGrpSpPr>
            <p:nvPr/>
          </p:nvGrpSpPr>
          <p:grpSpPr bwMode="auto">
            <a:xfrm>
              <a:off x="1043" y="417"/>
              <a:ext cx="1590" cy="1591"/>
              <a:chOff x="2061" y="890"/>
              <a:chExt cx="1590" cy="1591"/>
            </a:xfrm>
          </p:grpSpPr>
          <p:sp>
            <p:nvSpPr>
              <p:cNvPr id="21538" name="Rectangle 16"/>
              <p:cNvSpPr>
                <a:spLocks noChangeArrowheads="1"/>
              </p:cNvSpPr>
              <p:nvPr/>
            </p:nvSpPr>
            <p:spPr bwMode="auto">
              <a:xfrm>
                <a:off x="2061" y="890"/>
                <a:ext cx="1590" cy="159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altLang="he-IL" sz="1800"/>
              </a:p>
            </p:txBody>
          </p:sp>
          <p:sp>
            <p:nvSpPr>
              <p:cNvPr id="21539" name="Line 17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1590" cy="7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0" name="Line 18"/>
              <p:cNvSpPr>
                <a:spLocks noChangeShapeType="1"/>
              </p:cNvSpPr>
              <p:nvPr/>
            </p:nvSpPr>
            <p:spPr bwMode="auto">
              <a:xfrm flipV="1">
                <a:off x="2061" y="890"/>
                <a:ext cx="1590" cy="7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1" name="Line 19"/>
              <p:cNvSpPr>
                <a:spLocks noChangeShapeType="1"/>
              </p:cNvSpPr>
              <p:nvPr/>
            </p:nvSpPr>
            <p:spPr bwMode="auto">
              <a:xfrm flipV="1">
                <a:off x="2061" y="1685"/>
                <a:ext cx="1590" cy="7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2" name="Line 20"/>
              <p:cNvSpPr>
                <a:spLocks noChangeShapeType="1"/>
              </p:cNvSpPr>
              <p:nvPr/>
            </p:nvSpPr>
            <p:spPr bwMode="auto">
              <a:xfrm>
                <a:off x="2061" y="1685"/>
                <a:ext cx="1590" cy="7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3" name="Line 21"/>
              <p:cNvSpPr>
                <a:spLocks noChangeShapeType="1"/>
              </p:cNvSpPr>
              <p:nvPr/>
            </p:nvSpPr>
            <p:spPr bwMode="auto">
              <a:xfrm flipV="1">
                <a:off x="2856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4" name="Line 22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5" name="Line 23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6" name="Line 24"/>
              <p:cNvSpPr>
                <a:spLocks noChangeShapeType="1"/>
              </p:cNvSpPr>
              <p:nvPr/>
            </p:nvSpPr>
            <p:spPr bwMode="auto">
              <a:xfrm flipH="1"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47" name="Line 25"/>
              <p:cNvSpPr>
                <a:spLocks noChangeShapeType="1"/>
              </p:cNvSpPr>
              <p:nvPr/>
            </p:nvSpPr>
            <p:spPr bwMode="auto">
              <a:xfrm>
                <a:off x="2835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21510" name="Group 26"/>
            <p:cNvGrpSpPr>
              <a:grpSpLocks/>
            </p:cNvGrpSpPr>
            <p:nvPr/>
          </p:nvGrpSpPr>
          <p:grpSpPr bwMode="auto">
            <a:xfrm>
              <a:off x="2817" y="416"/>
              <a:ext cx="1590" cy="1591"/>
              <a:chOff x="2061" y="890"/>
              <a:chExt cx="1590" cy="1591"/>
            </a:xfrm>
          </p:grpSpPr>
          <p:sp>
            <p:nvSpPr>
              <p:cNvPr id="21528" name="Rectangle 27"/>
              <p:cNvSpPr>
                <a:spLocks noChangeArrowheads="1"/>
              </p:cNvSpPr>
              <p:nvPr/>
            </p:nvSpPr>
            <p:spPr bwMode="auto">
              <a:xfrm>
                <a:off x="2061" y="890"/>
                <a:ext cx="1590" cy="159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altLang="he-IL" sz="1800"/>
              </a:p>
            </p:txBody>
          </p:sp>
          <p:sp>
            <p:nvSpPr>
              <p:cNvPr id="21529" name="Line 28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1590" cy="795"/>
              </a:xfrm>
              <a:prstGeom prst="line">
                <a:avLst/>
              </a:prstGeom>
              <a:noFill/>
              <a:ln w="3810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0" name="Line 29"/>
              <p:cNvSpPr>
                <a:spLocks noChangeShapeType="1"/>
              </p:cNvSpPr>
              <p:nvPr/>
            </p:nvSpPr>
            <p:spPr bwMode="auto">
              <a:xfrm flipV="1">
                <a:off x="2061" y="890"/>
                <a:ext cx="1590" cy="7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1" name="Line 30"/>
              <p:cNvSpPr>
                <a:spLocks noChangeShapeType="1"/>
              </p:cNvSpPr>
              <p:nvPr/>
            </p:nvSpPr>
            <p:spPr bwMode="auto">
              <a:xfrm flipV="1">
                <a:off x="2061" y="1685"/>
                <a:ext cx="1590" cy="7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2" name="Line 31"/>
              <p:cNvSpPr>
                <a:spLocks noChangeShapeType="1"/>
              </p:cNvSpPr>
              <p:nvPr/>
            </p:nvSpPr>
            <p:spPr bwMode="auto">
              <a:xfrm>
                <a:off x="2061" y="1685"/>
                <a:ext cx="1590" cy="796"/>
              </a:xfrm>
              <a:prstGeom prst="line">
                <a:avLst/>
              </a:prstGeom>
              <a:noFill/>
              <a:ln w="3810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3" name="Line 32"/>
              <p:cNvSpPr>
                <a:spLocks noChangeShapeType="1"/>
              </p:cNvSpPr>
              <p:nvPr/>
            </p:nvSpPr>
            <p:spPr bwMode="auto">
              <a:xfrm flipV="1">
                <a:off x="2856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4" name="Line 33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5" name="Line 34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6" name="Line 35"/>
              <p:cNvSpPr>
                <a:spLocks noChangeShapeType="1"/>
              </p:cNvSpPr>
              <p:nvPr/>
            </p:nvSpPr>
            <p:spPr bwMode="auto">
              <a:xfrm flipH="1">
                <a:off x="2061" y="890"/>
                <a:ext cx="795" cy="1591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37" name="Line 36"/>
              <p:cNvSpPr>
                <a:spLocks noChangeShapeType="1"/>
              </p:cNvSpPr>
              <p:nvPr/>
            </p:nvSpPr>
            <p:spPr bwMode="auto">
              <a:xfrm>
                <a:off x="2835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21511" name="Group 37"/>
            <p:cNvGrpSpPr>
              <a:grpSpLocks/>
            </p:cNvGrpSpPr>
            <p:nvPr/>
          </p:nvGrpSpPr>
          <p:grpSpPr bwMode="auto">
            <a:xfrm>
              <a:off x="1058" y="2129"/>
              <a:ext cx="1590" cy="1591"/>
              <a:chOff x="2061" y="890"/>
              <a:chExt cx="1590" cy="1591"/>
            </a:xfrm>
          </p:grpSpPr>
          <p:sp>
            <p:nvSpPr>
              <p:cNvPr id="21518" name="Rectangle 38"/>
              <p:cNvSpPr>
                <a:spLocks noChangeArrowheads="1"/>
              </p:cNvSpPr>
              <p:nvPr/>
            </p:nvSpPr>
            <p:spPr bwMode="auto">
              <a:xfrm>
                <a:off x="2061" y="890"/>
                <a:ext cx="1590" cy="159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he-IL" altLang="he-IL" sz="1800"/>
              </a:p>
            </p:txBody>
          </p:sp>
          <p:sp>
            <p:nvSpPr>
              <p:cNvPr id="21519" name="Line 39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1590" cy="7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0" name="Line 40"/>
              <p:cNvSpPr>
                <a:spLocks noChangeShapeType="1"/>
              </p:cNvSpPr>
              <p:nvPr/>
            </p:nvSpPr>
            <p:spPr bwMode="auto">
              <a:xfrm flipV="1">
                <a:off x="2061" y="890"/>
                <a:ext cx="1590" cy="79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1" name="Line 41"/>
              <p:cNvSpPr>
                <a:spLocks noChangeShapeType="1"/>
              </p:cNvSpPr>
              <p:nvPr/>
            </p:nvSpPr>
            <p:spPr bwMode="auto">
              <a:xfrm flipV="1">
                <a:off x="2061" y="1685"/>
                <a:ext cx="1590" cy="7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2" name="Line 42"/>
              <p:cNvSpPr>
                <a:spLocks noChangeShapeType="1"/>
              </p:cNvSpPr>
              <p:nvPr/>
            </p:nvSpPr>
            <p:spPr bwMode="auto">
              <a:xfrm>
                <a:off x="2061" y="1685"/>
                <a:ext cx="1590" cy="7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3" name="Line 43"/>
              <p:cNvSpPr>
                <a:spLocks noChangeShapeType="1"/>
              </p:cNvSpPr>
              <p:nvPr/>
            </p:nvSpPr>
            <p:spPr bwMode="auto">
              <a:xfrm flipV="1">
                <a:off x="2856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4" name="Line 44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5" name="Line 45"/>
              <p:cNvSpPr>
                <a:spLocks noChangeShapeType="1"/>
              </p:cNvSpPr>
              <p:nvPr/>
            </p:nvSpPr>
            <p:spPr bwMode="auto">
              <a:xfrm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6" name="Line 46"/>
              <p:cNvSpPr>
                <a:spLocks noChangeShapeType="1"/>
              </p:cNvSpPr>
              <p:nvPr/>
            </p:nvSpPr>
            <p:spPr bwMode="auto">
              <a:xfrm flipH="1">
                <a:off x="2061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527" name="Line 47"/>
              <p:cNvSpPr>
                <a:spLocks noChangeShapeType="1"/>
              </p:cNvSpPr>
              <p:nvPr/>
            </p:nvSpPr>
            <p:spPr bwMode="auto">
              <a:xfrm>
                <a:off x="2835" y="890"/>
                <a:ext cx="795" cy="15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21512" name="Line 49"/>
            <p:cNvSpPr>
              <a:spLocks noChangeShapeType="1"/>
            </p:cNvSpPr>
            <p:nvPr/>
          </p:nvSpPr>
          <p:spPr bwMode="auto">
            <a:xfrm flipH="1">
              <a:off x="2227" y="434"/>
              <a:ext cx="388" cy="788"/>
            </a:xfrm>
            <a:prstGeom prst="line">
              <a:avLst/>
            </a:prstGeom>
            <a:noFill/>
            <a:ln w="38100">
              <a:solidFill>
                <a:srgbClr val="FA231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513" name="Line 50"/>
            <p:cNvSpPr>
              <a:spLocks noChangeShapeType="1"/>
            </p:cNvSpPr>
            <p:nvPr/>
          </p:nvSpPr>
          <p:spPr bwMode="auto">
            <a:xfrm>
              <a:off x="3844" y="2639"/>
              <a:ext cx="544" cy="28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514" name="Line 51"/>
            <p:cNvSpPr>
              <a:spLocks noChangeShapeType="1"/>
            </p:cNvSpPr>
            <p:nvPr/>
          </p:nvSpPr>
          <p:spPr bwMode="auto">
            <a:xfrm>
              <a:off x="2344" y="2768"/>
              <a:ext cx="309" cy="159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/>
            </a:p>
          </p:txBody>
        </p:sp>
        <p:graphicFrame>
          <p:nvGraphicFramePr>
            <p:cNvPr id="21515" name="Object 52"/>
            <p:cNvGraphicFramePr>
              <a:graphicFrameLocks noChangeAspect="1"/>
            </p:cNvGraphicFramePr>
            <p:nvPr/>
          </p:nvGraphicFramePr>
          <p:xfrm>
            <a:off x="2369" y="2567"/>
            <a:ext cx="217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7" name="משוואה" r:id="rId4" imgW="152334" imgH="393529" progId="Equation.3">
                    <p:embed/>
                  </p:oleObj>
                </mc:Choice>
                <mc:Fallback>
                  <p:oleObj name="משוואה" r:id="rId4" imgW="152334" imgH="393529" progId="Equation.3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9" y="2567"/>
                          <a:ext cx="217" cy="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6" name="Object 56"/>
            <p:cNvGraphicFramePr>
              <a:graphicFrameLocks noChangeAspect="1"/>
            </p:cNvGraphicFramePr>
            <p:nvPr/>
          </p:nvGraphicFramePr>
          <p:xfrm>
            <a:off x="4038" y="2486"/>
            <a:ext cx="209" cy="5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8" name="משוואה" r:id="rId6" imgW="152334" imgH="393529" progId="Equation.3">
                    <p:embed/>
                  </p:oleObj>
                </mc:Choice>
                <mc:Fallback>
                  <p:oleObj name="משוואה" r:id="rId6" imgW="152334" imgH="393529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" y="2486"/>
                          <a:ext cx="209" cy="5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7" name="Object 59"/>
            <p:cNvGraphicFramePr>
              <a:graphicFrameLocks noChangeAspect="1"/>
            </p:cNvGraphicFramePr>
            <p:nvPr/>
          </p:nvGraphicFramePr>
          <p:xfrm>
            <a:off x="2409" y="678"/>
            <a:ext cx="180" cy="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9" name="משוואה" r:id="rId8" imgW="152334" imgH="393529" progId="Equation.3">
                    <p:embed/>
                  </p:oleObj>
                </mc:Choice>
                <mc:Fallback>
                  <p:oleObj name="משוואה" r:id="rId8" imgW="152334" imgH="393529" progId="Equation.3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9" y="678"/>
                          <a:ext cx="180" cy="4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420813" y="865188"/>
            <a:ext cx="2524125" cy="2525712"/>
          </a:xfrm>
          <a:prstGeom prst="rect">
            <a:avLst/>
          </a:prstGeom>
          <a:noFill/>
          <a:ln w="1905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>
            <a:off x="1420813" y="865188"/>
            <a:ext cx="2524125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2" name="Line 6"/>
          <p:cNvSpPr>
            <a:spLocks noChangeShapeType="1"/>
          </p:cNvSpPr>
          <p:nvPr/>
        </p:nvSpPr>
        <p:spPr bwMode="auto">
          <a:xfrm flipV="1">
            <a:off x="1420813" y="865188"/>
            <a:ext cx="2524125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 flipV="1">
            <a:off x="1420813" y="2127250"/>
            <a:ext cx="252412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1420813" y="2127250"/>
            <a:ext cx="252412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 flipV="1">
            <a:off x="2682875" y="8651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>
            <a:off x="1420813" y="865188"/>
            <a:ext cx="1262062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>
            <a:off x="1420813" y="865188"/>
            <a:ext cx="1262062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H="1">
            <a:off x="1420813" y="865188"/>
            <a:ext cx="1262062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>
            <a:off x="2682875" y="8651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0" name="Rectangle 14"/>
          <p:cNvSpPr>
            <a:spLocks noChangeArrowheads="1"/>
          </p:cNvSpPr>
          <p:nvPr/>
        </p:nvSpPr>
        <p:spPr bwMode="auto">
          <a:xfrm>
            <a:off x="1420813" y="3570288"/>
            <a:ext cx="2524125" cy="252571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22541" name="Line 15"/>
          <p:cNvSpPr>
            <a:spLocks noChangeShapeType="1"/>
          </p:cNvSpPr>
          <p:nvPr/>
        </p:nvSpPr>
        <p:spPr bwMode="auto">
          <a:xfrm>
            <a:off x="1420813" y="3570288"/>
            <a:ext cx="2524125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2" name="Line 16"/>
          <p:cNvSpPr>
            <a:spLocks noChangeShapeType="1"/>
          </p:cNvSpPr>
          <p:nvPr/>
        </p:nvSpPr>
        <p:spPr bwMode="auto">
          <a:xfrm flipV="1">
            <a:off x="1420813" y="3570288"/>
            <a:ext cx="2524125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3" name="Line 17"/>
          <p:cNvSpPr>
            <a:spLocks noChangeShapeType="1"/>
          </p:cNvSpPr>
          <p:nvPr/>
        </p:nvSpPr>
        <p:spPr bwMode="auto">
          <a:xfrm flipV="1">
            <a:off x="1420813" y="4832350"/>
            <a:ext cx="252412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4" name="Line 18"/>
          <p:cNvSpPr>
            <a:spLocks noChangeShapeType="1"/>
          </p:cNvSpPr>
          <p:nvPr/>
        </p:nvSpPr>
        <p:spPr bwMode="auto">
          <a:xfrm>
            <a:off x="1420813" y="4832350"/>
            <a:ext cx="2524125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 flipV="1">
            <a:off x="2682875" y="35702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1420813" y="3570288"/>
            <a:ext cx="1262062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1420813" y="3570288"/>
            <a:ext cx="1262062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 flipH="1">
            <a:off x="1420813" y="3570288"/>
            <a:ext cx="1262062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9" name="Line 23"/>
          <p:cNvSpPr>
            <a:spLocks noChangeShapeType="1"/>
          </p:cNvSpPr>
          <p:nvPr/>
        </p:nvSpPr>
        <p:spPr bwMode="auto">
          <a:xfrm>
            <a:off x="2682875" y="35702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0" name="Rectangle 24"/>
          <p:cNvSpPr>
            <a:spLocks noChangeArrowheads="1"/>
          </p:cNvSpPr>
          <p:nvPr/>
        </p:nvSpPr>
        <p:spPr bwMode="auto">
          <a:xfrm>
            <a:off x="4486275" y="3570288"/>
            <a:ext cx="2525713" cy="2525712"/>
          </a:xfrm>
          <a:prstGeom prst="rect">
            <a:avLst/>
          </a:prstGeom>
          <a:noFill/>
          <a:ln w="1905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>
            <a:off x="4486275" y="3570288"/>
            <a:ext cx="2525713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 flipV="1">
            <a:off x="4486275" y="3570288"/>
            <a:ext cx="2525713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3" name="Line 27"/>
          <p:cNvSpPr>
            <a:spLocks noChangeShapeType="1"/>
          </p:cNvSpPr>
          <p:nvPr/>
        </p:nvSpPr>
        <p:spPr bwMode="auto">
          <a:xfrm flipV="1">
            <a:off x="4486275" y="4832350"/>
            <a:ext cx="2525713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4" name="Line 28"/>
          <p:cNvSpPr>
            <a:spLocks noChangeShapeType="1"/>
          </p:cNvSpPr>
          <p:nvPr/>
        </p:nvSpPr>
        <p:spPr bwMode="auto">
          <a:xfrm>
            <a:off x="4486275" y="4832350"/>
            <a:ext cx="2525713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5" name="Line 29"/>
          <p:cNvSpPr>
            <a:spLocks noChangeShapeType="1"/>
          </p:cNvSpPr>
          <p:nvPr/>
        </p:nvSpPr>
        <p:spPr bwMode="auto">
          <a:xfrm flipV="1">
            <a:off x="5748338" y="3570288"/>
            <a:ext cx="1263650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6" name="Line 30"/>
          <p:cNvSpPr>
            <a:spLocks noChangeShapeType="1"/>
          </p:cNvSpPr>
          <p:nvPr/>
        </p:nvSpPr>
        <p:spPr bwMode="auto">
          <a:xfrm>
            <a:off x="4486275" y="35702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7" name="Line 31"/>
          <p:cNvSpPr>
            <a:spLocks noChangeShapeType="1"/>
          </p:cNvSpPr>
          <p:nvPr/>
        </p:nvSpPr>
        <p:spPr bwMode="auto">
          <a:xfrm>
            <a:off x="4486275" y="35702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8" name="Line 32"/>
          <p:cNvSpPr>
            <a:spLocks noChangeShapeType="1"/>
          </p:cNvSpPr>
          <p:nvPr/>
        </p:nvSpPr>
        <p:spPr bwMode="auto">
          <a:xfrm flipH="1">
            <a:off x="4486275" y="35702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59" name="Line 33"/>
          <p:cNvSpPr>
            <a:spLocks noChangeShapeType="1"/>
          </p:cNvSpPr>
          <p:nvPr/>
        </p:nvSpPr>
        <p:spPr bwMode="auto">
          <a:xfrm>
            <a:off x="5748338" y="3570288"/>
            <a:ext cx="1263650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0" name="Rectangle 34"/>
          <p:cNvSpPr>
            <a:spLocks noChangeArrowheads="1"/>
          </p:cNvSpPr>
          <p:nvPr/>
        </p:nvSpPr>
        <p:spPr bwMode="auto">
          <a:xfrm>
            <a:off x="4486275" y="865188"/>
            <a:ext cx="2525713" cy="2525712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22561" name="Line 35"/>
          <p:cNvSpPr>
            <a:spLocks noChangeShapeType="1"/>
          </p:cNvSpPr>
          <p:nvPr/>
        </p:nvSpPr>
        <p:spPr bwMode="auto">
          <a:xfrm>
            <a:off x="4486275" y="865188"/>
            <a:ext cx="2525713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2" name="Line 36"/>
          <p:cNvSpPr>
            <a:spLocks noChangeShapeType="1"/>
          </p:cNvSpPr>
          <p:nvPr/>
        </p:nvSpPr>
        <p:spPr bwMode="auto">
          <a:xfrm flipV="1">
            <a:off x="4486275" y="865188"/>
            <a:ext cx="2525713" cy="1262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3" name="Line 37"/>
          <p:cNvSpPr>
            <a:spLocks noChangeShapeType="1"/>
          </p:cNvSpPr>
          <p:nvPr/>
        </p:nvSpPr>
        <p:spPr bwMode="auto">
          <a:xfrm flipV="1">
            <a:off x="4486275" y="2127250"/>
            <a:ext cx="2525713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4" name="Line 38"/>
          <p:cNvSpPr>
            <a:spLocks noChangeShapeType="1"/>
          </p:cNvSpPr>
          <p:nvPr/>
        </p:nvSpPr>
        <p:spPr bwMode="auto">
          <a:xfrm>
            <a:off x="4486275" y="2127250"/>
            <a:ext cx="2525713" cy="1263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5" name="Line 39"/>
          <p:cNvSpPr>
            <a:spLocks noChangeShapeType="1"/>
          </p:cNvSpPr>
          <p:nvPr/>
        </p:nvSpPr>
        <p:spPr bwMode="auto">
          <a:xfrm flipV="1">
            <a:off x="5748338" y="865188"/>
            <a:ext cx="1263650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6" name="Line 40"/>
          <p:cNvSpPr>
            <a:spLocks noChangeShapeType="1"/>
          </p:cNvSpPr>
          <p:nvPr/>
        </p:nvSpPr>
        <p:spPr bwMode="auto">
          <a:xfrm>
            <a:off x="4486275" y="8651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7" name="Line 41"/>
          <p:cNvSpPr>
            <a:spLocks noChangeShapeType="1"/>
          </p:cNvSpPr>
          <p:nvPr/>
        </p:nvSpPr>
        <p:spPr bwMode="auto">
          <a:xfrm>
            <a:off x="4486275" y="8651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8" name="Line 42"/>
          <p:cNvSpPr>
            <a:spLocks noChangeShapeType="1"/>
          </p:cNvSpPr>
          <p:nvPr/>
        </p:nvSpPr>
        <p:spPr bwMode="auto">
          <a:xfrm flipH="1">
            <a:off x="4486275" y="865188"/>
            <a:ext cx="1262063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69" name="Line 43"/>
          <p:cNvSpPr>
            <a:spLocks noChangeShapeType="1"/>
          </p:cNvSpPr>
          <p:nvPr/>
        </p:nvSpPr>
        <p:spPr bwMode="auto">
          <a:xfrm>
            <a:off x="5748338" y="865188"/>
            <a:ext cx="1263650" cy="25257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0" name="Line 44"/>
          <p:cNvSpPr>
            <a:spLocks noChangeShapeType="1"/>
          </p:cNvSpPr>
          <p:nvPr/>
        </p:nvSpPr>
        <p:spPr bwMode="auto">
          <a:xfrm>
            <a:off x="5751513" y="879475"/>
            <a:ext cx="0" cy="2508250"/>
          </a:xfrm>
          <a:prstGeom prst="line">
            <a:avLst/>
          </a:prstGeom>
          <a:noFill/>
          <a:ln w="1905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1" name="Line 45"/>
          <p:cNvSpPr>
            <a:spLocks noChangeShapeType="1"/>
          </p:cNvSpPr>
          <p:nvPr/>
        </p:nvSpPr>
        <p:spPr bwMode="auto">
          <a:xfrm>
            <a:off x="6380163" y="873125"/>
            <a:ext cx="0" cy="250825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2" name="Line 46"/>
          <p:cNvSpPr>
            <a:spLocks noChangeShapeType="1"/>
          </p:cNvSpPr>
          <p:nvPr/>
        </p:nvSpPr>
        <p:spPr bwMode="auto">
          <a:xfrm>
            <a:off x="5122863" y="873125"/>
            <a:ext cx="0" cy="2508250"/>
          </a:xfrm>
          <a:prstGeom prst="line">
            <a:avLst/>
          </a:prstGeom>
          <a:noFill/>
          <a:ln w="1905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3" name="Line 47"/>
          <p:cNvSpPr>
            <a:spLocks noChangeShapeType="1"/>
          </p:cNvSpPr>
          <p:nvPr/>
        </p:nvSpPr>
        <p:spPr bwMode="auto">
          <a:xfrm rot="5400000">
            <a:off x="5738813" y="873125"/>
            <a:ext cx="0" cy="250825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4" name="Line 48"/>
          <p:cNvSpPr>
            <a:spLocks noChangeShapeType="1"/>
          </p:cNvSpPr>
          <p:nvPr/>
        </p:nvSpPr>
        <p:spPr bwMode="auto">
          <a:xfrm rot="5400000">
            <a:off x="5745163" y="1508125"/>
            <a:ext cx="0" cy="250825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5" name="Line 49"/>
          <p:cNvSpPr>
            <a:spLocks noChangeShapeType="1"/>
          </p:cNvSpPr>
          <p:nvPr/>
        </p:nvSpPr>
        <p:spPr bwMode="auto">
          <a:xfrm rot="5400000">
            <a:off x="5745163" y="250825"/>
            <a:ext cx="0" cy="2508250"/>
          </a:xfrm>
          <a:prstGeom prst="line">
            <a:avLst/>
          </a:prstGeom>
          <a:noFill/>
          <a:ln w="19050" cap="rnd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6" name="Line 50"/>
          <p:cNvSpPr>
            <a:spLocks noChangeShapeType="1"/>
          </p:cNvSpPr>
          <p:nvPr/>
        </p:nvSpPr>
        <p:spPr bwMode="auto">
          <a:xfrm rot="5400000">
            <a:off x="2674938" y="463550"/>
            <a:ext cx="0" cy="2514600"/>
          </a:xfrm>
          <a:prstGeom prst="line">
            <a:avLst/>
          </a:prstGeom>
          <a:noFill/>
          <a:ln w="28575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7" name="Line 51"/>
          <p:cNvSpPr>
            <a:spLocks noChangeShapeType="1"/>
          </p:cNvSpPr>
          <p:nvPr/>
        </p:nvSpPr>
        <p:spPr bwMode="auto">
          <a:xfrm rot="5400000">
            <a:off x="2693988" y="1308100"/>
            <a:ext cx="0" cy="2514600"/>
          </a:xfrm>
          <a:prstGeom prst="line">
            <a:avLst/>
          </a:prstGeom>
          <a:noFill/>
          <a:ln w="28575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8" name="Line 52"/>
          <p:cNvSpPr>
            <a:spLocks noChangeShapeType="1"/>
          </p:cNvSpPr>
          <p:nvPr/>
        </p:nvSpPr>
        <p:spPr bwMode="auto">
          <a:xfrm>
            <a:off x="3109913" y="873125"/>
            <a:ext cx="0" cy="2508250"/>
          </a:xfrm>
          <a:prstGeom prst="line">
            <a:avLst/>
          </a:prstGeom>
          <a:noFill/>
          <a:ln w="28575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9" name="Line 53"/>
          <p:cNvSpPr>
            <a:spLocks noChangeShapeType="1"/>
          </p:cNvSpPr>
          <p:nvPr/>
        </p:nvSpPr>
        <p:spPr bwMode="auto">
          <a:xfrm>
            <a:off x="2265363" y="866775"/>
            <a:ext cx="0" cy="2508250"/>
          </a:xfrm>
          <a:prstGeom prst="line">
            <a:avLst/>
          </a:prstGeom>
          <a:noFill/>
          <a:ln w="28575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0" name="Line 54"/>
          <p:cNvSpPr>
            <a:spLocks noChangeShapeType="1"/>
          </p:cNvSpPr>
          <p:nvPr/>
        </p:nvSpPr>
        <p:spPr bwMode="auto">
          <a:xfrm rot="5400000">
            <a:off x="2684463" y="2828925"/>
            <a:ext cx="0" cy="250825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1" name="Line 55"/>
          <p:cNvSpPr>
            <a:spLocks noChangeShapeType="1"/>
          </p:cNvSpPr>
          <p:nvPr/>
        </p:nvSpPr>
        <p:spPr bwMode="auto">
          <a:xfrm rot="5400000">
            <a:off x="2690813" y="4333875"/>
            <a:ext cx="0" cy="250825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2" name="Line 56"/>
          <p:cNvSpPr>
            <a:spLocks noChangeShapeType="1"/>
          </p:cNvSpPr>
          <p:nvPr/>
        </p:nvSpPr>
        <p:spPr bwMode="auto">
          <a:xfrm>
            <a:off x="3446463" y="3590925"/>
            <a:ext cx="0" cy="2508250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3" name="Line 57"/>
          <p:cNvSpPr>
            <a:spLocks noChangeShapeType="1"/>
          </p:cNvSpPr>
          <p:nvPr/>
        </p:nvSpPr>
        <p:spPr bwMode="auto">
          <a:xfrm>
            <a:off x="1928813" y="3590925"/>
            <a:ext cx="0" cy="2508250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4" name="Line 58"/>
          <p:cNvSpPr>
            <a:spLocks noChangeShapeType="1"/>
          </p:cNvSpPr>
          <p:nvPr/>
        </p:nvSpPr>
        <p:spPr bwMode="auto">
          <a:xfrm>
            <a:off x="2430463" y="3584575"/>
            <a:ext cx="0" cy="2508250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5" name="Line 59"/>
          <p:cNvSpPr>
            <a:spLocks noChangeShapeType="1"/>
          </p:cNvSpPr>
          <p:nvPr/>
        </p:nvSpPr>
        <p:spPr bwMode="auto">
          <a:xfrm>
            <a:off x="2944813" y="3584575"/>
            <a:ext cx="0" cy="2508250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6" name="Line 60"/>
          <p:cNvSpPr>
            <a:spLocks noChangeShapeType="1"/>
          </p:cNvSpPr>
          <p:nvPr/>
        </p:nvSpPr>
        <p:spPr bwMode="auto">
          <a:xfrm rot="5400000">
            <a:off x="2684463" y="3317875"/>
            <a:ext cx="0" cy="250825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7" name="Line 61"/>
          <p:cNvSpPr>
            <a:spLocks noChangeShapeType="1"/>
          </p:cNvSpPr>
          <p:nvPr/>
        </p:nvSpPr>
        <p:spPr bwMode="auto">
          <a:xfrm rot="5400000">
            <a:off x="2684463" y="3838575"/>
            <a:ext cx="0" cy="2508250"/>
          </a:xfrm>
          <a:prstGeom prst="line">
            <a:avLst/>
          </a:prstGeom>
          <a:noFill/>
          <a:ln w="1905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8" name="Line 62"/>
          <p:cNvSpPr>
            <a:spLocks noChangeShapeType="1"/>
          </p:cNvSpPr>
          <p:nvPr/>
        </p:nvSpPr>
        <p:spPr bwMode="auto">
          <a:xfrm>
            <a:off x="5751513" y="3590925"/>
            <a:ext cx="0" cy="2508250"/>
          </a:xfrm>
          <a:prstGeom prst="line">
            <a:avLst/>
          </a:prstGeom>
          <a:noFill/>
          <a:ln w="19050">
            <a:solidFill>
              <a:srgbClr val="3399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89" name="Line 63"/>
          <p:cNvSpPr>
            <a:spLocks noChangeShapeType="1"/>
          </p:cNvSpPr>
          <p:nvPr/>
        </p:nvSpPr>
        <p:spPr bwMode="auto">
          <a:xfrm rot="5400000">
            <a:off x="5738813" y="3584575"/>
            <a:ext cx="0" cy="2508250"/>
          </a:xfrm>
          <a:prstGeom prst="line">
            <a:avLst/>
          </a:prstGeom>
          <a:noFill/>
          <a:ln w="19050" cap="rnd">
            <a:solidFill>
              <a:srgbClr val="3399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63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39" name="Freeform 43"/>
          <p:cNvSpPr>
            <a:spLocks/>
          </p:cNvSpPr>
          <p:nvPr/>
        </p:nvSpPr>
        <p:spPr bwMode="auto">
          <a:xfrm>
            <a:off x="3408363" y="2911475"/>
            <a:ext cx="2538412" cy="1252538"/>
          </a:xfrm>
          <a:custGeom>
            <a:avLst/>
            <a:gdLst>
              <a:gd name="T0" fmla="*/ 0 w 1599"/>
              <a:gd name="T1" fmla="*/ 0 h 789"/>
              <a:gd name="T2" fmla="*/ 2147483647 w 1599"/>
              <a:gd name="T3" fmla="*/ 2147483647 h 789"/>
              <a:gd name="T4" fmla="*/ 2147483647 w 1599"/>
              <a:gd name="T5" fmla="*/ 2147483647 h 789"/>
              <a:gd name="T6" fmla="*/ 0 w 1599"/>
              <a:gd name="T7" fmla="*/ 0 h 7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9" h="789">
                <a:moveTo>
                  <a:pt x="0" y="0"/>
                </a:moveTo>
                <a:lnTo>
                  <a:pt x="1573" y="1"/>
                </a:lnTo>
                <a:lnTo>
                  <a:pt x="1599" y="789"/>
                </a:lnTo>
                <a:lnTo>
                  <a:pt x="0" y="0"/>
                </a:lnTo>
                <a:close/>
              </a:path>
            </a:pathLst>
          </a:custGeom>
          <a:solidFill>
            <a:srgbClr val="BBE0E3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/>
              <a:t>     ניצבות והקבלה</a:t>
            </a:r>
            <a:endParaRPr lang="en-US" altLang="he-IL"/>
          </a:p>
        </p:txBody>
      </p:sp>
      <p:grpSp>
        <p:nvGrpSpPr>
          <p:cNvPr id="80900" name="Group 4"/>
          <p:cNvGrpSpPr>
            <a:grpSpLocks/>
          </p:cNvGrpSpPr>
          <p:nvPr/>
        </p:nvGrpSpPr>
        <p:grpSpPr bwMode="auto">
          <a:xfrm>
            <a:off x="592138" y="2903538"/>
            <a:ext cx="2524125" cy="2525712"/>
            <a:chOff x="2061" y="890"/>
            <a:chExt cx="1590" cy="1591"/>
          </a:xfrm>
        </p:grpSpPr>
        <p:sp>
          <p:nvSpPr>
            <p:cNvPr id="23611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3612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3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4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5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6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7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8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9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20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80911" name="Freeform 15"/>
          <p:cNvSpPr>
            <a:spLocks/>
          </p:cNvSpPr>
          <p:nvPr/>
        </p:nvSpPr>
        <p:spPr bwMode="auto">
          <a:xfrm>
            <a:off x="592138" y="2895600"/>
            <a:ext cx="2505075" cy="2541588"/>
          </a:xfrm>
          <a:custGeom>
            <a:avLst/>
            <a:gdLst>
              <a:gd name="T0" fmla="*/ 0 w 1578"/>
              <a:gd name="T1" fmla="*/ 0 h 1601"/>
              <a:gd name="T2" fmla="*/ 2147483647 w 1578"/>
              <a:gd name="T3" fmla="*/ 2147483647 h 1601"/>
              <a:gd name="T4" fmla="*/ 2147483647 w 1578"/>
              <a:gd name="T5" fmla="*/ 2147483647 h 1601"/>
              <a:gd name="T6" fmla="*/ 2147483647 w 1578"/>
              <a:gd name="T7" fmla="*/ 2147483647 h 1601"/>
              <a:gd name="T8" fmla="*/ 0 w 1578"/>
              <a:gd name="T9" fmla="*/ 0 h 16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78" h="1601">
                <a:moveTo>
                  <a:pt x="0" y="0"/>
                </a:moveTo>
                <a:lnTo>
                  <a:pt x="800" y="8"/>
                </a:lnTo>
                <a:lnTo>
                  <a:pt x="1578" y="1601"/>
                </a:lnTo>
                <a:lnTo>
                  <a:pt x="778" y="1586"/>
                </a:lnTo>
                <a:lnTo>
                  <a:pt x="0" y="0"/>
                </a:lnTo>
                <a:close/>
              </a:path>
            </a:pathLst>
          </a:custGeom>
          <a:solidFill>
            <a:srgbClr val="3333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>
            <a:off x="568325" y="2908300"/>
            <a:ext cx="1293813" cy="2563813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>
            <a:off x="1827213" y="2908300"/>
            <a:ext cx="1293812" cy="2563813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80925" name="Group 29"/>
          <p:cNvGrpSpPr>
            <a:grpSpLocks/>
          </p:cNvGrpSpPr>
          <p:nvPr/>
        </p:nvGrpSpPr>
        <p:grpSpPr bwMode="auto">
          <a:xfrm>
            <a:off x="3398838" y="2916238"/>
            <a:ext cx="2524125" cy="2525712"/>
            <a:chOff x="2061" y="890"/>
            <a:chExt cx="1590" cy="1591"/>
          </a:xfrm>
        </p:grpSpPr>
        <p:sp>
          <p:nvSpPr>
            <p:cNvPr id="23601" name="Rectangle 3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rgbClr val="B2B2B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3602" name="Line 3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3" name="Line 3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4" name="Line 3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5" name="Line 3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6" name="Line 3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7" name="Line 3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8" name="Line 3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9" name="Line 3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10" name="Line 3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80936" name="Line 40"/>
          <p:cNvSpPr>
            <a:spLocks noChangeShapeType="1"/>
          </p:cNvSpPr>
          <p:nvPr/>
        </p:nvSpPr>
        <p:spPr bwMode="auto">
          <a:xfrm>
            <a:off x="3382963" y="2924175"/>
            <a:ext cx="2549525" cy="123983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37" name="Line 41"/>
          <p:cNvSpPr>
            <a:spLocks noChangeShapeType="1"/>
          </p:cNvSpPr>
          <p:nvPr/>
        </p:nvSpPr>
        <p:spPr bwMode="auto">
          <a:xfrm flipH="1">
            <a:off x="3370263" y="2949575"/>
            <a:ext cx="1276350" cy="2479675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38" name="Freeform 42"/>
          <p:cNvSpPr>
            <a:spLocks/>
          </p:cNvSpPr>
          <p:nvPr/>
        </p:nvSpPr>
        <p:spPr bwMode="auto">
          <a:xfrm>
            <a:off x="3370263" y="2900363"/>
            <a:ext cx="1252537" cy="2551112"/>
          </a:xfrm>
          <a:custGeom>
            <a:avLst/>
            <a:gdLst>
              <a:gd name="T0" fmla="*/ 0 w 789"/>
              <a:gd name="T1" fmla="*/ 2147483647 h 1607"/>
              <a:gd name="T2" fmla="*/ 2147483647 w 789"/>
              <a:gd name="T3" fmla="*/ 0 h 1607"/>
              <a:gd name="T4" fmla="*/ 2147483647 w 789"/>
              <a:gd name="T5" fmla="*/ 2147483647 h 1607"/>
              <a:gd name="T6" fmla="*/ 0 w 789"/>
              <a:gd name="T7" fmla="*/ 2147483647 h 160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9" h="1607">
                <a:moveTo>
                  <a:pt x="0" y="1607"/>
                </a:moveTo>
                <a:lnTo>
                  <a:pt x="38" y="0"/>
                </a:lnTo>
                <a:lnTo>
                  <a:pt x="789" y="8"/>
                </a:lnTo>
                <a:lnTo>
                  <a:pt x="0" y="1607"/>
                </a:lnTo>
                <a:close/>
              </a:path>
            </a:pathLst>
          </a:custGeom>
          <a:solidFill>
            <a:srgbClr val="66FF33">
              <a:alpha val="5686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40" name="Freeform 44"/>
          <p:cNvSpPr>
            <a:spLocks/>
          </p:cNvSpPr>
          <p:nvPr/>
        </p:nvSpPr>
        <p:spPr bwMode="auto">
          <a:xfrm>
            <a:off x="4237038" y="3162300"/>
            <a:ext cx="227012" cy="160338"/>
          </a:xfrm>
          <a:custGeom>
            <a:avLst/>
            <a:gdLst>
              <a:gd name="T0" fmla="*/ 0 w 204"/>
              <a:gd name="T1" fmla="*/ 2147483647 h 144"/>
              <a:gd name="T2" fmla="*/ 2147483647 w 204"/>
              <a:gd name="T3" fmla="*/ 0 h 144"/>
              <a:gd name="T4" fmla="*/ 2147483647 w 204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" h="144">
                <a:moveTo>
                  <a:pt x="0" y="144"/>
                </a:moveTo>
                <a:lnTo>
                  <a:pt x="75" y="0"/>
                </a:lnTo>
                <a:lnTo>
                  <a:pt x="204" y="6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41" name="Text Box 45"/>
          <p:cNvSpPr txBox="1">
            <a:spLocks noChangeArrowheads="1"/>
          </p:cNvSpPr>
          <p:nvPr/>
        </p:nvSpPr>
        <p:spPr bwMode="auto">
          <a:xfrm>
            <a:off x="3609975" y="2779713"/>
            <a:ext cx="373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>
                <a:sym typeface="Symbol" pitchFamily="18" charset="2"/>
              </a:rPr>
              <a:t></a:t>
            </a:r>
          </a:p>
        </p:txBody>
      </p:sp>
      <p:sp>
        <p:nvSpPr>
          <p:cNvPr id="80942" name="Text Box 46"/>
          <p:cNvSpPr txBox="1">
            <a:spLocks noChangeArrowheads="1"/>
          </p:cNvSpPr>
          <p:nvPr/>
        </p:nvSpPr>
        <p:spPr bwMode="auto">
          <a:xfrm>
            <a:off x="3297238" y="4694238"/>
            <a:ext cx="373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>
                <a:sym typeface="Symbol" pitchFamily="18" charset="2"/>
              </a:rPr>
              <a:t></a:t>
            </a:r>
          </a:p>
        </p:txBody>
      </p:sp>
      <p:sp>
        <p:nvSpPr>
          <p:cNvPr id="80943" name="Text Box 47"/>
          <p:cNvSpPr txBox="1">
            <a:spLocks noChangeArrowheads="1"/>
          </p:cNvSpPr>
          <p:nvPr/>
        </p:nvSpPr>
        <p:spPr bwMode="auto">
          <a:xfrm>
            <a:off x="4306888" y="28082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 b="1">
                <a:solidFill>
                  <a:srgbClr val="9933FF"/>
                </a:solidFill>
                <a:sym typeface="Symbol" pitchFamily="18" charset="2"/>
              </a:rPr>
              <a:t></a:t>
            </a:r>
          </a:p>
        </p:txBody>
      </p:sp>
      <p:sp>
        <p:nvSpPr>
          <p:cNvPr id="80944" name="Text Box 48"/>
          <p:cNvSpPr txBox="1">
            <a:spLocks noChangeArrowheads="1"/>
          </p:cNvSpPr>
          <p:nvPr/>
        </p:nvSpPr>
        <p:spPr bwMode="auto">
          <a:xfrm>
            <a:off x="5499100" y="3778250"/>
            <a:ext cx="409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 b="1">
                <a:solidFill>
                  <a:srgbClr val="9933FF"/>
                </a:solidFill>
                <a:sym typeface="Symbol" pitchFamily="18" charset="2"/>
              </a:rPr>
              <a:t></a:t>
            </a:r>
          </a:p>
        </p:txBody>
      </p:sp>
      <p:grpSp>
        <p:nvGrpSpPr>
          <p:cNvPr id="80946" name="Group 50"/>
          <p:cNvGrpSpPr>
            <a:grpSpLocks/>
          </p:cNvGrpSpPr>
          <p:nvPr/>
        </p:nvGrpSpPr>
        <p:grpSpPr bwMode="auto">
          <a:xfrm>
            <a:off x="6203950" y="2905125"/>
            <a:ext cx="2524125" cy="2525713"/>
            <a:chOff x="2061" y="890"/>
            <a:chExt cx="1590" cy="1591"/>
          </a:xfrm>
        </p:grpSpPr>
        <p:sp>
          <p:nvSpPr>
            <p:cNvPr id="23591" name="Rectangle 51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rgbClr val="B2B2B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3592" name="Line 52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3" name="Line 53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4" name="Line 54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5" name="Line 55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6" name="Line 56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7" name="Line 5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8" name="Line 58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9" name="Line 59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600" name="Line 60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80957" name="Line 61"/>
          <p:cNvSpPr>
            <a:spLocks noChangeShapeType="1"/>
          </p:cNvSpPr>
          <p:nvPr/>
        </p:nvSpPr>
        <p:spPr bwMode="auto">
          <a:xfrm flipH="1" flipV="1">
            <a:off x="7434263" y="2479675"/>
            <a:ext cx="23812" cy="3271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58" name="Line 62"/>
          <p:cNvSpPr>
            <a:spLocks noChangeShapeType="1"/>
          </p:cNvSpPr>
          <p:nvPr/>
        </p:nvSpPr>
        <p:spPr bwMode="auto">
          <a:xfrm>
            <a:off x="5997575" y="4176713"/>
            <a:ext cx="2965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59" name="Line 63"/>
          <p:cNvSpPr>
            <a:spLocks noChangeShapeType="1"/>
          </p:cNvSpPr>
          <p:nvPr/>
        </p:nvSpPr>
        <p:spPr bwMode="auto">
          <a:xfrm>
            <a:off x="6213475" y="2925763"/>
            <a:ext cx="2549525" cy="123983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61" name="WordArt 65"/>
          <p:cNvSpPr>
            <a:spLocks noChangeArrowheads="1" noChangeShapeType="1" noTextEdit="1"/>
          </p:cNvSpPr>
          <p:nvPr/>
        </p:nvSpPr>
        <p:spPr bwMode="auto">
          <a:xfrm rot="1493752">
            <a:off x="7942263" y="3619500"/>
            <a:ext cx="620712" cy="19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m=-1/2</a:t>
            </a:r>
            <a:endParaRPr lang="he-IL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80962" name="Line 66"/>
          <p:cNvSpPr>
            <a:spLocks noChangeShapeType="1"/>
          </p:cNvSpPr>
          <p:nvPr/>
        </p:nvSpPr>
        <p:spPr bwMode="auto">
          <a:xfrm flipH="1">
            <a:off x="6191250" y="2932113"/>
            <a:ext cx="1274763" cy="2503487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65" name="WordArt 69"/>
          <p:cNvSpPr>
            <a:spLocks noChangeArrowheads="1" noChangeShapeType="1" noTextEdit="1"/>
          </p:cNvSpPr>
          <p:nvPr/>
        </p:nvSpPr>
        <p:spPr bwMode="auto">
          <a:xfrm rot="-3411949">
            <a:off x="6157913" y="4556125"/>
            <a:ext cx="476250" cy="184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m=2</a:t>
            </a:r>
            <a:endParaRPr lang="he-IL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Arial"/>
              <a:cs typeface="Arial"/>
            </a:endParaRPr>
          </a:p>
        </p:txBody>
      </p:sp>
      <p:grpSp>
        <p:nvGrpSpPr>
          <p:cNvPr id="23576" name="Group 70"/>
          <p:cNvGrpSpPr>
            <a:grpSpLocks/>
          </p:cNvGrpSpPr>
          <p:nvPr/>
        </p:nvGrpSpPr>
        <p:grpSpPr bwMode="auto">
          <a:xfrm>
            <a:off x="7932738" y="544513"/>
            <a:ext cx="669925" cy="669925"/>
            <a:chOff x="2061" y="890"/>
            <a:chExt cx="1590" cy="1591"/>
          </a:xfrm>
        </p:grpSpPr>
        <p:sp>
          <p:nvSpPr>
            <p:cNvPr id="23581" name="Rectangle 71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3582" name="Line 72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83" name="Line 73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84" name="Line 74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85" name="Line 75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28575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86" name="Line 76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87" name="Line 7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88" name="Line 78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89" name="Line 79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590" name="Line 80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80990" name="Freeform 94"/>
          <p:cNvSpPr>
            <a:spLocks/>
          </p:cNvSpPr>
          <p:nvPr/>
        </p:nvSpPr>
        <p:spPr bwMode="auto">
          <a:xfrm>
            <a:off x="7062788" y="3162300"/>
            <a:ext cx="227012" cy="160338"/>
          </a:xfrm>
          <a:custGeom>
            <a:avLst/>
            <a:gdLst>
              <a:gd name="T0" fmla="*/ 0 w 204"/>
              <a:gd name="T1" fmla="*/ 2147483647 h 144"/>
              <a:gd name="T2" fmla="*/ 2147483647 w 204"/>
              <a:gd name="T3" fmla="*/ 0 h 144"/>
              <a:gd name="T4" fmla="*/ 2147483647 w 204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" h="144">
                <a:moveTo>
                  <a:pt x="0" y="144"/>
                </a:moveTo>
                <a:lnTo>
                  <a:pt x="75" y="0"/>
                </a:lnTo>
                <a:lnTo>
                  <a:pt x="204" y="6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0991" name="Text Box 95"/>
          <p:cNvSpPr txBox="1">
            <a:spLocks noChangeArrowheads="1"/>
          </p:cNvSpPr>
          <p:nvPr/>
        </p:nvSpPr>
        <p:spPr bwMode="auto">
          <a:xfrm>
            <a:off x="8643938" y="4133850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X</a:t>
            </a:r>
          </a:p>
        </p:txBody>
      </p:sp>
      <p:sp>
        <p:nvSpPr>
          <p:cNvPr id="80992" name="Text Box 96"/>
          <p:cNvSpPr txBox="1">
            <a:spLocks noChangeArrowheads="1"/>
          </p:cNvSpPr>
          <p:nvPr/>
        </p:nvSpPr>
        <p:spPr bwMode="auto">
          <a:xfrm>
            <a:off x="7112000" y="2520950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Y</a:t>
            </a:r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0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0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0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39" grpId="0" animBg="1"/>
      <p:bldP spid="80939" grpId="1" animBg="1"/>
      <p:bldP spid="80911" grpId="0" animBg="1"/>
      <p:bldP spid="80912" grpId="0" animBg="1"/>
      <p:bldP spid="80913" grpId="0" animBg="1"/>
      <p:bldP spid="80936" grpId="0" animBg="1"/>
      <p:bldP spid="80937" grpId="0" animBg="1"/>
      <p:bldP spid="80938" grpId="0" animBg="1"/>
      <p:bldP spid="80940" grpId="0" animBg="1"/>
      <p:bldP spid="80941" grpId="0"/>
      <p:bldP spid="80942" grpId="0"/>
      <p:bldP spid="80943" grpId="0"/>
      <p:bldP spid="80944" grpId="0"/>
      <p:bldP spid="80957" grpId="0" animBg="1"/>
      <p:bldP spid="80958" grpId="0" animBg="1"/>
      <p:bldP spid="80959" grpId="0" animBg="1"/>
      <p:bldP spid="80961" grpId="0" animBg="1"/>
      <p:bldP spid="80962" grpId="0" animBg="1"/>
      <p:bldP spid="80965" grpId="0" animBg="1"/>
      <p:bldP spid="80990" grpId="0" animBg="1"/>
      <p:bldP spid="80991" grpId="0"/>
      <p:bldP spid="8099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138488" y="2497138"/>
            <a:ext cx="2524125" cy="25257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3138488" y="2497138"/>
            <a:ext cx="2524125" cy="1262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V="1">
            <a:off x="3138488" y="2497138"/>
            <a:ext cx="2524125" cy="1262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 flipV="1">
            <a:off x="3138488" y="3759200"/>
            <a:ext cx="2524125" cy="1263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3138488" y="3759200"/>
            <a:ext cx="2524125" cy="1263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3121025" y="2462213"/>
            <a:ext cx="1262063" cy="2525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 flipH="1">
            <a:off x="3138488" y="2497138"/>
            <a:ext cx="1262062" cy="2525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4394200" y="2503488"/>
            <a:ext cx="1276350" cy="2525712"/>
          </a:xfrm>
          <a:prstGeom prst="rect">
            <a:avLst/>
          </a:prstGeom>
          <a:solidFill>
            <a:srgbClr val="66FF33">
              <a:alpha val="6588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en-US" altLang="he-IL" sz="1800"/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4970463" y="2501900"/>
            <a:ext cx="673100" cy="2527300"/>
          </a:xfrm>
          <a:prstGeom prst="rect">
            <a:avLst/>
          </a:prstGeom>
          <a:solidFill>
            <a:srgbClr val="BBE0E3">
              <a:alpha val="6784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4356100" y="2497138"/>
            <a:ext cx="1262063" cy="2525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 flipV="1">
            <a:off x="4371975" y="2462213"/>
            <a:ext cx="1262063" cy="2525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24589" name="Group 61"/>
          <p:cNvGrpSpPr>
            <a:grpSpLocks/>
          </p:cNvGrpSpPr>
          <p:nvPr/>
        </p:nvGrpSpPr>
        <p:grpSpPr bwMode="auto">
          <a:xfrm>
            <a:off x="7785100" y="514350"/>
            <a:ext cx="696913" cy="696913"/>
            <a:chOff x="2706" y="587"/>
            <a:chExt cx="1592" cy="1591"/>
          </a:xfrm>
        </p:grpSpPr>
        <p:sp>
          <p:nvSpPr>
            <p:cNvPr id="24591" name="Rectangle 45"/>
            <p:cNvSpPr>
              <a:spLocks noChangeArrowheads="1"/>
            </p:cNvSpPr>
            <p:nvPr/>
          </p:nvSpPr>
          <p:spPr bwMode="auto">
            <a:xfrm>
              <a:off x="2707" y="587"/>
              <a:ext cx="1591" cy="1591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4592" name="Line 46"/>
            <p:cNvSpPr>
              <a:spLocks noChangeShapeType="1"/>
            </p:cNvSpPr>
            <p:nvPr/>
          </p:nvSpPr>
          <p:spPr bwMode="auto">
            <a:xfrm>
              <a:off x="2707" y="587"/>
              <a:ext cx="1591" cy="7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593" name="Line 47"/>
            <p:cNvSpPr>
              <a:spLocks noChangeShapeType="1"/>
            </p:cNvSpPr>
            <p:nvPr/>
          </p:nvSpPr>
          <p:spPr bwMode="auto">
            <a:xfrm flipV="1">
              <a:off x="2707" y="587"/>
              <a:ext cx="1591" cy="7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594" name="Line 48"/>
            <p:cNvSpPr>
              <a:spLocks noChangeShapeType="1"/>
            </p:cNvSpPr>
            <p:nvPr/>
          </p:nvSpPr>
          <p:spPr bwMode="auto">
            <a:xfrm flipV="1">
              <a:off x="2707" y="1382"/>
              <a:ext cx="1591" cy="7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595" name="Line 49"/>
            <p:cNvSpPr>
              <a:spLocks noChangeShapeType="1"/>
            </p:cNvSpPr>
            <p:nvPr/>
          </p:nvSpPr>
          <p:spPr bwMode="auto">
            <a:xfrm>
              <a:off x="2707" y="1382"/>
              <a:ext cx="1591" cy="7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596" name="Line 50"/>
            <p:cNvSpPr>
              <a:spLocks noChangeShapeType="1"/>
            </p:cNvSpPr>
            <p:nvPr/>
          </p:nvSpPr>
          <p:spPr bwMode="auto">
            <a:xfrm flipV="1">
              <a:off x="3502" y="587"/>
              <a:ext cx="796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597" name="Line 51"/>
            <p:cNvSpPr>
              <a:spLocks noChangeShapeType="1"/>
            </p:cNvSpPr>
            <p:nvPr/>
          </p:nvSpPr>
          <p:spPr bwMode="auto">
            <a:xfrm>
              <a:off x="2707" y="587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598" name="Line 52"/>
            <p:cNvSpPr>
              <a:spLocks noChangeShapeType="1"/>
            </p:cNvSpPr>
            <p:nvPr/>
          </p:nvSpPr>
          <p:spPr bwMode="auto">
            <a:xfrm>
              <a:off x="2707" y="587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599" name="Line 53"/>
            <p:cNvSpPr>
              <a:spLocks noChangeShapeType="1"/>
            </p:cNvSpPr>
            <p:nvPr/>
          </p:nvSpPr>
          <p:spPr bwMode="auto">
            <a:xfrm flipH="1">
              <a:off x="2707" y="587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600" name="Line 54"/>
            <p:cNvSpPr>
              <a:spLocks noChangeShapeType="1"/>
            </p:cNvSpPr>
            <p:nvPr/>
          </p:nvSpPr>
          <p:spPr bwMode="auto">
            <a:xfrm>
              <a:off x="3502" y="587"/>
              <a:ext cx="796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601" name="Line 55"/>
            <p:cNvSpPr>
              <a:spLocks noChangeShapeType="1"/>
            </p:cNvSpPr>
            <p:nvPr/>
          </p:nvSpPr>
          <p:spPr bwMode="auto">
            <a:xfrm>
              <a:off x="3504" y="596"/>
              <a:ext cx="0" cy="158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602" name="Line 56"/>
            <p:cNvSpPr>
              <a:spLocks noChangeShapeType="1"/>
            </p:cNvSpPr>
            <p:nvPr/>
          </p:nvSpPr>
          <p:spPr bwMode="auto">
            <a:xfrm>
              <a:off x="3900" y="592"/>
              <a:ext cx="0" cy="158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603" name="Line 57"/>
            <p:cNvSpPr>
              <a:spLocks noChangeShapeType="1"/>
            </p:cNvSpPr>
            <p:nvPr/>
          </p:nvSpPr>
          <p:spPr bwMode="auto">
            <a:xfrm>
              <a:off x="3108" y="592"/>
              <a:ext cx="0" cy="158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604" name="Line 58"/>
            <p:cNvSpPr>
              <a:spLocks noChangeShapeType="1"/>
            </p:cNvSpPr>
            <p:nvPr/>
          </p:nvSpPr>
          <p:spPr bwMode="auto">
            <a:xfrm rot="5400000">
              <a:off x="3496" y="592"/>
              <a:ext cx="0" cy="158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605" name="Line 59"/>
            <p:cNvSpPr>
              <a:spLocks noChangeShapeType="1"/>
            </p:cNvSpPr>
            <p:nvPr/>
          </p:nvSpPr>
          <p:spPr bwMode="auto">
            <a:xfrm rot="5400000">
              <a:off x="3500" y="992"/>
              <a:ext cx="0" cy="158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4606" name="Line 60"/>
            <p:cNvSpPr>
              <a:spLocks noChangeShapeType="1"/>
            </p:cNvSpPr>
            <p:nvPr/>
          </p:nvSpPr>
          <p:spPr bwMode="auto">
            <a:xfrm rot="5400000">
              <a:off x="3500" y="200"/>
              <a:ext cx="0" cy="1580"/>
            </a:xfrm>
            <a:prstGeom prst="line">
              <a:avLst/>
            </a:prstGeom>
            <a:noFill/>
            <a:ln w="19050" cap="rnd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A231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A2312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11" grpId="0" animBg="1"/>
      <p:bldP spid="47112" grpId="0" animBg="1"/>
      <p:bldP spid="47113" grpId="0" animBg="1"/>
      <p:bldP spid="47116" grpId="0" animBg="1"/>
      <p:bldP spid="47116" grpId="1" animBg="1"/>
      <p:bldP spid="47117" grpId="0" animBg="1"/>
      <p:bldP spid="47121" grpId="0" animBg="1"/>
      <p:bldP spid="47122" grpId="0" animBg="1"/>
      <p:bldP spid="47118" grpId="0" animBg="1"/>
      <p:bldP spid="47114" grpId="0" animBg="1"/>
      <p:bldP spid="47114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86"/>
          <p:cNvGrpSpPr>
            <a:grpSpLocks/>
          </p:cNvGrpSpPr>
          <p:nvPr/>
        </p:nvGrpSpPr>
        <p:grpSpPr bwMode="auto">
          <a:xfrm>
            <a:off x="7178675" y="501650"/>
            <a:ext cx="1106488" cy="1103313"/>
            <a:chOff x="4282" y="458"/>
            <a:chExt cx="885" cy="882"/>
          </a:xfrm>
        </p:grpSpPr>
        <p:sp>
          <p:nvSpPr>
            <p:cNvPr id="25654" name="Rectangle 71"/>
            <p:cNvSpPr>
              <a:spLocks noChangeArrowheads="1"/>
            </p:cNvSpPr>
            <p:nvPr/>
          </p:nvSpPr>
          <p:spPr bwMode="auto">
            <a:xfrm>
              <a:off x="4283" y="466"/>
              <a:ext cx="882" cy="874"/>
            </a:xfrm>
            <a:prstGeom prst="rect">
              <a:avLst/>
            </a:prstGeom>
            <a:noFill/>
            <a:ln w="19050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5655" name="Line 72"/>
            <p:cNvSpPr>
              <a:spLocks noChangeShapeType="1"/>
            </p:cNvSpPr>
            <p:nvPr/>
          </p:nvSpPr>
          <p:spPr bwMode="auto">
            <a:xfrm>
              <a:off x="4283" y="458"/>
              <a:ext cx="882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6" name="Line 73"/>
            <p:cNvSpPr>
              <a:spLocks noChangeShapeType="1"/>
            </p:cNvSpPr>
            <p:nvPr/>
          </p:nvSpPr>
          <p:spPr bwMode="auto">
            <a:xfrm flipV="1">
              <a:off x="4283" y="458"/>
              <a:ext cx="882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7" name="Line 74"/>
            <p:cNvSpPr>
              <a:spLocks noChangeShapeType="1"/>
            </p:cNvSpPr>
            <p:nvPr/>
          </p:nvSpPr>
          <p:spPr bwMode="auto">
            <a:xfrm flipV="1">
              <a:off x="4283" y="899"/>
              <a:ext cx="882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8" name="Line 75"/>
            <p:cNvSpPr>
              <a:spLocks noChangeShapeType="1"/>
            </p:cNvSpPr>
            <p:nvPr/>
          </p:nvSpPr>
          <p:spPr bwMode="auto">
            <a:xfrm>
              <a:off x="4283" y="899"/>
              <a:ext cx="882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9" name="Line 76"/>
            <p:cNvSpPr>
              <a:spLocks noChangeShapeType="1"/>
            </p:cNvSpPr>
            <p:nvPr/>
          </p:nvSpPr>
          <p:spPr bwMode="auto">
            <a:xfrm flipV="1">
              <a:off x="4724" y="458"/>
              <a:ext cx="441" cy="8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60" name="Line 77"/>
            <p:cNvSpPr>
              <a:spLocks noChangeShapeType="1"/>
            </p:cNvSpPr>
            <p:nvPr/>
          </p:nvSpPr>
          <p:spPr bwMode="auto">
            <a:xfrm>
              <a:off x="4283" y="458"/>
              <a:ext cx="441" cy="8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61" name="Line 79"/>
            <p:cNvSpPr>
              <a:spLocks noChangeShapeType="1"/>
            </p:cNvSpPr>
            <p:nvPr/>
          </p:nvSpPr>
          <p:spPr bwMode="auto">
            <a:xfrm flipH="1">
              <a:off x="4283" y="458"/>
              <a:ext cx="441" cy="8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62" name="Line 80"/>
            <p:cNvSpPr>
              <a:spLocks noChangeShapeType="1"/>
            </p:cNvSpPr>
            <p:nvPr/>
          </p:nvSpPr>
          <p:spPr bwMode="auto">
            <a:xfrm>
              <a:off x="4724" y="458"/>
              <a:ext cx="441" cy="8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63" name="Line 81"/>
            <p:cNvSpPr>
              <a:spLocks noChangeShapeType="1"/>
            </p:cNvSpPr>
            <p:nvPr/>
          </p:nvSpPr>
          <p:spPr bwMode="auto">
            <a:xfrm rot="5400000">
              <a:off x="4721" y="318"/>
              <a:ext cx="0" cy="878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64" name="Line 82"/>
            <p:cNvSpPr>
              <a:spLocks noChangeShapeType="1"/>
            </p:cNvSpPr>
            <p:nvPr/>
          </p:nvSpPr>
          <p:spPr bwMode="auto">
            <a:xfrm rot="5400000">
              <a:off x="4728" y="613"/>
              <a:ext cx="0" cy="878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65" name="Line 83"/>
            <p:cNvSpPr>
              <a:spLocks noChangeShapeType="1"/>
            </p:cNvSpPr>
            <p:nvPr/>
          </p:nvSpPr>
          <p:spPr bwMode="auto">
            <a:xfrm>
              <a:off x="4873" y="461"/>
              <a:ext cx="0" cy="87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66" name="Line 84"/>
            <p:cNvSpPr>
              <a:spLocks noChangeShapeType="1"/>
            </p:cNvSpPr>
            <p:nvPr/>
          </p:nvSpPr>
          <p:spPr bwMode="auto">
            <a:xfrm>
              <a:off x="4578" y="459"/>
              <a:ext cx="0" cy="875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4371" name="Freeform 35"/>
          <p:cNvSpPr>
            <a:spLocks/>
          </p:cNvSpPr>
          <p:nvPr/>
        </p:nvSpPr>
        <p:spPr bwMode="auto">
          <a:xfrm>
            <a:off x="495300" y="3254375"/>
            <a:ext cx="2527300" cy="2514600"/>
          </a:xfrm>
          <a:custGeom>
            <a:avLst/>
            <a:gdLst>
              <a:gd name="T0" fmla="*/ 0 w 1592"/>
              <a:gd name="T1" fmla="*/ 2147483647 h 1584"/>
              <a:gd name="T2" fmla="*/ 2147483647 w 1592"/>
              <a:gd name="T3" fmla="*/ 0 h 1584"/>
              <a:gd name="T4" fmla="*/ 2147483647 w 1592"/>
              <a:gd name="T5" fmla="*/ 2147483647 h 1584"/>
              <a:gd name="T6" fmla="*/ 0 w 1592"/>
              <a:gd name="T7" fmla="*/ 2147483647 h 15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2" h="1584">
                <a:moveTo>
                  <a:pt x="0" y="8"/>
                </a:moveTo>
                <a:lnTo>
                  <a:pt x="1584" y="0"/>
                </a:lnTo>
                <a:lnTo>
                  <a:pt x="1592" y="1584"/>
                </a:lnTo>
                <a:lnTo>
                  <a:pt x="0" y="8"/>
                </a:lnTo>
                <a:close/>
              </a:path>
            </a:pathLst>
          </a:custGeom>
          <a:solidFill>
            <a:srgbClr val="FFCC66">
              <a:alpha val="56078"/>
            </a:srgbClr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04" name="Line 15"/>
          <p:cNvSpPr>
            <a:spLocks noChangeShapeType="1"/>
          </p:cNvSpPr>
          <p:nvPr/>
        </p:nvSpPr>
        <p:spPr bwMode="auto">
          <a:xfrm>
            <a:off x="7213600" y="520700"/>
            <a:ext cx="757238" cy="374650"/>
          </a:xfrm>
          <a:prstGeom prst="line">
            <a:avLst/>
          </a:prstGeom>
          <a:noFill/>
          <a:ln w="3810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5605" name="Line 16"/>
          <p:cNvSpPr>
            <a:spLocks noChangeShapeType="1"/>
          </p:cNvSpPr>
          <p:nvPr/>
        </p:nvSpPr>
        <p:spPr bwMode="auto">
          <a:xfrm>
            <a:off x="7970838" y="898525"/>
            <a:ext cx="331787" cy="1714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4353" name="Group 17"/>
          <p:cNvGrpSpPr>
            <a:grpSpLocks/>
          </p:cNvGrpSpPr>
          <p:nvPr/>
        </p:nvGrpSpPr>
        <p:grpSpPr bwMode="auto">
          <a:xfrm>
            <a:off x="498475" y="3246438"/>
            <a:ext cx="2524125" cy="2525712"/>
            <a:chOff x="2061" y="890"/>
            <a:chExt cx="1590" cy="1591"/>
          </a:xfrm>
        </p:grpSpPr>
        <p:sp>
          <p:nvSpPr>
            <p:cNvPr id="2564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564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5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482600" y="3254375"/>
            <a:ext cx="2549525" cy="123983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2130425" y="4060825"/>
            <a:ext cx="890588" cy="4206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1735138" y="3278188"/>
            <a:ext cx="419100" cy="8064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2141538" y="4086225"/>
            <a:ext cx="857250" cy="169386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374" name="Freeform 38"/>
          <p:cNvSpPr>
            <a:spLocks/>
          </p:cNvSpPr>
          <p:nvPr/>
        </p:nvSpPr>
        <p:spPr bwMode="auto">
          <a:xfrm>
            <a:off x="3319463" y="3267075"/>
            <a:ext cx="2525712" cy="1166813"/>
          </a:xfrm>
          <a:custGeom>
            <a:avLst/>
            <a:gdLst>
              <a:gd name="T0" fmla="*/ 0 w 1591"/>
              <a:gd name="T1" fmla="*/ 0 h 735"/>
              <a:gd name="T2" fmla="*/ 2147483647 w 1591"/>
              <a:gd name="T3" fmla="*/ 0 h 735"/>
              <a:gd name="T4" fmla="*/ 2147483647 w 1591"/>
              <a:gd name="T5" fmla="*/ 2147483647 h 735"/>
              <a:gd name="T6" fmla="*/ 0 w 1591"/>
              <a:gd name="T7" fmla="*/ 0 h 73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1" h="735">
                <a:moveTo>
                  <a:pt x="0" y="0"/>
                </a:moveTo>
                <a:lnTo>
                  <a:pt x="1569" y="0"/>
                </a:lnTo>
                <a:lnTo>
                  <a:pt x="1591" y="735"/>
                </a:lnTo>
                <a:lnTo>
                  <a:pt x="0" y="0"/>
                </a:lnTo>
                <a:close/>
              </a:path>
            </a:pathLst>
          </a:custGeom>
          <a:solidFill>
            <a:srgbClr val="FFCC66">
              <a:alpha val="5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4375" name="Group 39"/>
          <p:cNvGrpSpPr>
            <a:grpSpLocks/>
          </p:cNvGrpSpPr>
          <p:nvPr/>
        </p:nvGrpSpPr>
        <p:grpSpPr bwMode="auto">
          <a:xfrm>
            <a:off x="3322638" y="3246438"/>
            <a:ext cx="2524125" cy="2525712"/>
            <a:chOff x="2061" y="890"/>
            <a:chExt cx="1590" cy="1591"/>
          </a:xfrm>
        </p:grpSpPr>
        <p:sp>
          <p:nvSpPr>
            <p:cNvPr id="25634" name="Rectangle 4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5635" name="Line 4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6" name="Line 4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7" name="Line 4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8" name="Line 4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9" name="Line 4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0" name="Line 4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1" name="Line 4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2" name="Line 4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43" name="Line 4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4386" name="Line 50"/>
          <p:cNvSpPr>
            <a:spLocks noChangeShapeType="1"/>
          </p:cNvSpPr>
          <p:nvPr/>
        </p:nvSpPr>
        <p:spPr bwMode="auto">
          <a:xfrm>
            <a:off x="3306763" y="3254375"/>
            <a:ext cx="2549525" cy="123983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387" name="Line 51"/>
          <p:cNvSpPr>
            <a:spLocks noChangeShapeType="1"/>
          </p:cNvSpPr>
          <p:nvPr/>
        </p:nvSpPr>
        <p:spPr bwMode="auto">
          <a:xfrm>
            <a:off x="4965700" y="4060825"/>
            <a:ext cx="890588" cy="4206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 flipH="1">
            <a:off x="4954588" y="3254375"/>
            <a:ext cx="879475" cy="830263"/>
          </a:xfrm>
          <a:prstGeom prst="line">
            <a:avLst/>
          </a:prstGeom>
          <a:noFill/>
          <a:ln w="28575">
            <a:solidFill>
              <a:srgbClr val="FA231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4423" name="Group 87"/>
          <p:cNvGrpSpPr>
            <a:grpSpLocks/>
          </p:cNvGrpSpPr>
          <p:nvPr/>
        </p:nvGrpSpPr>
        <p:grpSpPr bwMode="auto">
          <a:xfrm>
            <a:off x="6197600" y="3251200"/>
            <a:ext cx="2524125" cy="2525713"/>
            <a:chOff x="2061" y="890"/>
            <a:chExt cx="1590" cy="1591"/>
          </a:xfrm>
        </p:grpSpPr>
        <p:sp>
          <p:nvSpPr>
            <p:cNvPr id="25624" name="Rectangle 8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rgbClr val="B2B2B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5625" name="Line 8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26" name="Line 9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27" name="Line 9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28" name="Line 9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29" name="Line 9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0" name="Line 9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1" name="Line 9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2" name="Line 9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5633" name="Line 9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4434" name="Line 98"/>
          <p:cNvSpPr>
            <a:spLocks noChangeShapeType="1"/>
          </p:cNvSpPr>
          <p:nvPr/>
        </p:nvSpPr>
        <p:spPr bwMode="auto">
          <a:xfrm flipH="1" flipV="1">
            <a:off x="7427913" y="3051175"/>
            <a:ext cx="23812" cy="3046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435" name="Line 99"/>
          <p:cNvSpPr>
            <a:spLocks noChangeShapeType="1"/>
          </p:cNvSpPr>
          <p:nvPr/>
        </p:nvSpPr>
        <p:spPr bwMode="auto">
          <a:xfrm>
            <a:off x="5991225" y="4522788"/>
            <a:ext cx="2962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436" name="Line 100"/>
          <p:cNvSpPr>
            <a:spLocks noChangeShapeType="1"/>
          </p:cNvSpPr>
          <p:nvPr/>
        </p:nvSpPr>
        <p:spPr bwMode="auto">
          <a:xfrm>
            <a:off x="6207125" y="3271838"/>
            <a:ext cx="2549525" cy="123983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439" name="Line 103"/>
          <p:cNvSpPr>
            <a:spLocks noChangeShapeType="1"/>
          </p:cNvSpPr>
          <p:nvPr/>
        </p:nvSpPr>
        <p:spPr bwMode="auto">
          <a:xfrm>
            <a:off x="7459663" y="3278188"/>
            <a:ext cx="1228725" cy="250348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4440" name="Text Box 104"/>
          <p:cNvSpPr txBox="1">
            <a:spLocks noChangeArrowheads="1"/>
          </p:cNvSpPr>
          <p:nvPr/>
        </p:nvSpPr>
        <p:spPr bwMode="auto">
          <a:xfrm>
            <a:off x="8667750" y="4483100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X</a:t>
            </a:r>
          </a:p>
        </p:txBody>
      </p:sp>
      <p:sp>
        <p:nvSpPr>
          <p:cNvPr id="14441" name="Text Box 105"/>
          <p:cNvSpPr txBox="1">
            <a:spLocks noChangeArrowheads="1"/>
          </p:cNvSpPr>
          <p:nvPr/>
        </p:nvSpPr>
        <p:spPr bwMode="auto">
          <a:xfrm>
            <a:off x="7053263" y="2857500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Y</a:t>
            </a:r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1" grpId="0" animBg="1"/>
      <p:bldP spid="14364" grpId="0" animBg="1"/>
      <p:bldP spid="14365" grpId="0" animBg="1"/>
      <p:bldP spid="14372" grpId="0" animBg="1"/>
      <p:bldP spid="14373" grpId="0" animBg="1"/>
      <p:bldP spid="14374" grpId="0" animBg="1"/>
      <p:bldP spid="14386" grpId="0" animBg="1"/>
      <p:bldP spid="14387" grpId="0" animBg="1"/>
      <p:bldP spid="14390" grpId="0" animBg="1"/>
      <p:bldP spid="14434" grpId="0" animBg="1"/>
      <p:bldP spid="14435" grpId="0" animBg="1"/>
      <p:bldP spid="14436" grpId="0" animBg="1"/>
      <p:bldP spid="14439" grpId="0" animBg="1"/>
      <p:bldP spid="14440" grpId="0"/>
      <p:bldP spid="144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2" name="Freeform 36"/>
          <p:cNvSpPr>
            <a:spLocks/>
          </p:cNvSpPr>
          <p:nvPr/>
        </p:nvSpPr>
        <p:spPr bwMode="auto">
          <a:xfrm>
            <a:off x="5429250" y="1841500"/>
            <a:ext cx="2541588" cy="2587625"/>
          </a:xfrm>
          <a:custGeom>
            <a:avLst/>
            <a:gdLst>
              <a:gd name="T0" fmla="*/ 0 w 1601"/>
              <a:gd name="T1" fmla="*/ 2147483647 h 1630"/>
              <a:gd name="T2" fmla="*/ 2147483647 w 1601"/>
              <a:gd name="T3" fmla="*/ 0 h 1630"/>
              <a:gd name="T4" fmla="*/ 2147483647 w 1601"/>
              <a:gd name="T5" fmla="*/ 2147483647 h 1630"/>
              <a:gd name="T6" fmla="*/ 0 w 1601"/>
              <a:gd name="T7" fmla="*/ 2147483647 h 16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1" h="1630">
                <a:moveTo>
                  <a:pt x="0" y="1574"/>
                </a:moveTo>
                <a:lnTo>
                  <a:pt x="1601" y="0"/>
                </a:lnTo>
                <a:lnTo>
                  <a:pt x="1599" y="1630"/>
                </a:lnTo>
                <a:lnTo>
                  <a:pt x="0" y="157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48" name="Freeform 32"/>
          <p:cNvSpPr>
            <a:spLocks/>
          </p:cNvSpPr>
          <p:nvPr/>
        </p:nvSpPr>
        <p:spPr bwMode="auto">
          <a:xfrm>
            <a:off x="5429250" y="1927225"/>
            <a:ext cx="2514600" cy="2509838"/>
          </a:xfrm>
          <a:custGeom>
            <a:avLst/>
            <a:gdLst>
              <a:gd name="T0" fmla="*/ 2147483647 w 1584"/>
              <a:gd name="T1" fmla="*/ 2147483647 h 1581"/>
              <a:gd name="T2" fmla="*/ 0 w 1584"/>
              <a:gd name="T3" fmla="*/ 2147483647 h 1581"/>
              <a:gd name="T4" fmla="*/ 2147483647 w 1584"/>
              <a:gd name="T5" fmla="*/ 2147483647 h 1581"/>
              <a:gd name="T6" fmla="*/ 2147483647 w 1584"/>
              <a:gd name="T7" fmla="*/ 0 h 1581"/>
              <a:gd name="T8" fmla="*/ 2147483647 w 1584"/>
              <a:gd name="T9" fmla="*/ 2147483647 h 1581"/>
              <a:gd name="T10" fmla="*/ 2147483647 w 1584"/>
              <a:gd name="T11" fmla="*/ 2147483647 h 15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584" h="1581">
                <a:moveTo>
                  <a:pt x="3" y="1581"/>
                </a:moveTo>
                <a:lnTo>
                  <a:pt x="0" y="1578"/>
                </a:lnTo>
                <a:lnTo>
                  <a:pt x="534" y="531"/>
                </a:lnTo>
                <a:lnTo>
                  <a:pt x="1584" y="0"/>
                </a:lnTo>
                <a:lnTo>
                  <a:pt x="1050" y="1053"/>
                </a:lnTo>
                <a:lnTo>
                  <a:pt x="3" y="1581"/>
                </a:lnTo>
                <a:close/>
              </a:path>
            </a:pathLst>
          </a:custGeom>
          <a:solidFill>
            <a:schemeClr val="accent2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47" name="Freeform 31"/>
          <p:cNvSpPr>
            <a:spLocks/>
          </p:cNvSpPr>
          <p:nvPr/>
        </p:nvSpPr>
        <p:spPr bwMode="auto">
          <a:xfrm>
            <a:off x="5418138" y="1865313"/>
            <a:ext cx="2541587" cy="2498725"/>
          </a:xfrm>
          <a:custGeom>
            <a:avLst/>
            <a:gdLst>
              <a:gd name="T0" fmla="*/ 0 w 1601"/>
              <a:gd name="T1" fmla="*/ 2147483647 h 1574"/>
              <a:gd name="T2" fmla="*/ 2147483647 w 1601"/>
              <a:gd name="T3" fmla="*/ 0 h 1574"/>
              <a:gd name="T4" fmla="*/ 2147483647 w 1601"/>
              <a:gd name="T5" fmla="*/ 2147483647 h 1574"/>
              <a:gd name="T6" fmla="*/ 0 w 1601"/>
              <a:gd name="T7" fmla="*/ 2147483647 h 157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1" h="1574">
                <a:moveTo>
                  <a:pt x="0" y="1574"/>
                </a:moveTo>
                <a:lnTo>
                  <a:pt x="1601" y="0"/>
                </a:lnTo>
                <a:lnTo>
                  <a:pt x="6" y="14"/>
                </a:lnTo>
                <a:lnTo>
                  <a:pt x="0" y="157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016125" y="1911350"/>
            <a:ext cx="2524125" cy="2525713"/>
            <a:chOff x="2061" y="890"/>
            <a:chExt cx="1590" cy="1591"/>
          </a:xfrm>
        </p:grpSpPr>
        <p:sp>
          <p:nvSpPr>
            <p:cNvPr id="26654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6655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6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7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8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9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60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61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62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63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31" name="Freeform 15"/>
          <p:cNvSpPr>
            <a:spLocks/>
          </p:cNvSpPr>
          <p:nvPr/>
        </p:nvSpPr>
        <p:spPr bwMode="auto">
          <a:xfrm>
            <a:off x="2016125" y="1922463"/>
            <a:ext cx="2530475" cy="2527300"/>
          </a:xfrm>
          <a:custGeom>
            <a:avLst/>
            <a:gdLst>
              <a:gd name="T0" fmla="*/ 0 w 1594"/>
              <a:gd name="T1" fmla="*/ 2147483647 h 1592"/>
              <a:gd name="T2" fmla="*/ 2147483647 w 1594"/>
              <a:gd name="T3" fmla="*/ 2147483647 h 1592"/>
              <a:gd name="T4" fmla="*/ 2147483647 w 1594"/>
              <a:gd name="T5" fmla="*/ 0 h 1592"/>
              <a:gd name="T6" fmla="*/ 2147483647 w 1594"/>
              <a:gd name="T7" fmla="*/ 2147483647 h 1592"/>
              <a:gd name="T8" fmla="*/ 0 w 1594"/>
              <a:gd name="T9" fmla="*/ 2147483647 h 1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4" h="1592">
                <a:moveTo>
                  <a:pt x="0" y="1586"/>
                </a:moveTo>
                <a:lnTo>
                  <a:pt x="778" y="3"/>
                </a:lnTo>
                <a:lnTo>
                  <a:pt x="1594" y="0"/>
                </a:lnTo>
                <a:lnTo>
                  <a:pt x="798" y="1592"/>
                </a:lnTo>
                <a:lnTo>
                  <a:pt x="0" y="1586"/>
                </a:lnTo>
                <a:close/>
              </a:path>
            </a:pathLst>
          </a:custGeom>
          <a:solidFill>
            <a:srgbClr val="B2B2B2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32" name="Freeform 16"/>
          <p:cNvSpPr>
            <a:spLocks/>
          </p:cNvSpPr>
          <p:nvPr/>
        </p:nvSpPr>
        <p:spPr bwMode="auto">
          <a:xfrm>
            <a:off x="2016125" y="1906588"/>
            <a:ext cx="2530475" cy="2517775"/>
          </a:xfrm>
          <a:custGeom>
            <a:avLst/>
            <a:gdLst>
              <a:gd name="T0" fmla="*/ 0 w 1594"/>
              <a:gd name="T1" fmla="*/ 2147483647 h 1586"/>
              <a:gd name="T2" fmla="*/ 2147483647 w 1594"/>
              <a:gd name="T3" fmla="*/ 2147483647 h 1586"/>
              <a:gd name="T4" fmla="*/ 2147483647 w 1594"/>
              <a:gd name="T5" fmla="*/ 0 h 1586"/>
              <a:gd name="T6" fmla="*/ 2147483647 w 1594"/>
              <a:gd name="T7" fmla="*/ 2147483647 h 1586"/>
              <a:gd name="T8" fmla="*/ 0 w 1594"/>
              <a:gd name="T9" fmla="*/ 2147483647 h 15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4" h="1586">
                <a:moveTo>
                  <a:pt x="0" y="1586"/>
                </a:moveTo>
                <a:lnTo>
                  <a:pt x="505" y="523"/>
                </a:lnTo>
                <a:lnTo>
                  <a:pt x="1594" y="0"/>
                </a:lnTo>
                <a:lnTo>
                  <a:pt x="1065" y="1054"/>
                </a:lnTo>
                <a:lnTo>
                  <a:pt x="0" y="1586"/>
                </a:lnTo>
                <a:close/>
              </a:path>
            </a:pathLst>
          </a:custGeom>
          <a:solidFill>
            <a:schemeClr val="accent2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26633" name="Group 17"/>
          <p:cNvGrpSpPr>
            <a:grpSpLocks/>
          </p:cNvGrpSpPr>
          <p:nvPr/>
        </p:nvGrpSpPr>
        <p:grpSpPr bwMode="auto">
          <a:xfrm>
            <a:off x="5432425" y="1887538"/>
            <a:ext cx="2524125" cy="2525712"/>
            <a:chOff x="2061" y="890"/>
            <a:chExt cx="1590" cy="1591"/>
          </a:xfrm>
        </p:grpSpPr>
        <p:sp>
          <p:nvSpPr>
            <p:cNvPr id="2664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664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4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4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4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4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665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244" name="Freeform 28"/>
          <p:cNvSpPr>
            <a:spLocks/>
          </p:cNvSpPr>
          <p:nvPr/>
        </p:nvSpPr>
        <p:spPr bwMode="auto">
          <a:xfrm>
            <a:off x="5476875" y="1858963"/>
            <a:ext cx="2532063" cy="2500312"/>
          </a:xfrm>
          <a:custGeom>
            <a:avLst/>
            <a:gdLst>
              <a:gd name="T0" fmla="*/ 0 w 1595"/>
              <a:gd name="T1" fmla="*/ 2147483647 h 1575"/>
              <a:gd name="T2" fmla="*/ 2147483647 w 1595"/>
              <a:gd name="T3" fmla="*/ 2147483647 h 1575"/>
              <a:gd name="T4" fmla="*/ 2147483647 w 1595"/>
              <a:gd name="T5" fmla="*/ 0 h 1575"/>
              <a:gd name="T6" fmla="*/ 2147483647 w 1595"/>
              <a:gd name="T7" fmla="*/ 2147483647 h 1575"/>
              <a:gd name="T8" fmla="*/ 0 w 1595"/>
              <a:gd name="T9" fmla="*/ 2147483647 h 15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5" h="1575">
                <a:moveTo>
                  <a:pt x="0" y="1575"/>
                </a:moveTo>
                <a:lnTo>
                  <a:pt x="536" y="522"/>
                </a:lnTo>
                <a:lnTo>
                  <a:pt x="1595" y="0"/>
                </a:lnTo>
                <a:lnTo>
                  <a:pt x="785" y="792"/>
                </a:lnTo>
                <a:lnTo>
                  <a:pt x="0" y="1575"/>
                </a:lnTo>
                <a:close/>
              </a:path>
            </a:pathLst>
          </a:custGeom>
          <a:solidFill>
            <a:schemeClr val="accent2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46" name="Freeform 30"/>
          <p:cNvSpPr>
            <a:spLocks/>
          </p:cNvSpPr>
          <p:nvPr/>
        </p:nvSpPr>
        <p:spPr bwMode="auto">
          <a:xfrm>
            <a:off x="5443538" y="1905000"/>
            <a:ext cx="1211262" cy="1263650"/>
          </a:xfrm>
          <a:custGeom>
            <a:avLst/>
            <a:gdLst>
              <a:gd name="T0" fmla="*/ 0 w 1039"/>
              <a:gd name="T1" fmla="*/ 0 h 1096"/>
              <a:gd name="T2" fmla="*/ 2147483647 w 1039"/>
              <a:gd name="T3" fmla="*/ 2147483647 h 109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39" h="1096">
                <a:moveTo>
                  <a:pt x="0" y="0"/>
                </a:moveTo>
                <a:lnTo>
                  <a:pt x="1039" y="1096"/>
                </a:lnTo>
              </a:path>
            </a:pathLst>
          </a:custGeom>
          <a:noFill/>
          <a:ln w="28575" cap="flat" cmpd="sng">
            <a:solidFill>
              <a:srgbClr val="FA231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V="1">
            <a:off x="5438775" y="1863725"/>
            <a:ext cx="1270000" cy="2541588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 flipH="1">
            <a:off x="5414963" y="1887538"/>
            <a:ext cx="2506662" cy="1282700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6697663" y="3194050"/>
            <a:ext cx="1246187" cy="1198563"/>
          </a:xfrm>
          <a:prstGeom prst="line">
            <a:avLst/>
          </a:prstGeom>
          <a:noFill/>
          <a:ln w="28575">
            <a:solidFill>
              <a:srgbClr val="FA231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53" name="WordArt 37"/>
          <p:cNvSpPr>
            <a:spLocks noChangeArrowheads="1" noChangeShapeType="1" noTextEdit="1"/>
          </p:cNvSpPr>
          <p:nvPr/>
        </p:nvSpPr>
        <p:spPr bwMode="auto">
          <a:xfrm>
            <a:off x="3144838" y="2906713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3122613" y="3098800"/>
            <a:ext cx="296862" cy="127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55" name="WordArt 39"/>
          <p:cNvSpPr>
            <a:spLocks noChangeArrowheads="1" noChangeShapeType="1" noTextEdit="1"/>
          </p:cNvSpPr>
          <p:nvPr/>
        </p:nvSpPr>
        <p:spPr bwMode="auto">
          <a:xfrm>
            <a:off x="3489325" y="1933575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12</a:t>
            </a:r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3454400" y="2112963"/>
            <a:ext cx="296863" cy="12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2" grpId="0" animBg="1"/>
      <p:bldP spid="9252" grpId="1" animBg="1"/>
      <p:bldP spid="9248" grpId="0" animBg="1"/>
      <p:bldP spid="9247" grpId="0" animBg="1"/>
      <p:bldP spid="9231" grpId="0" animBg="1"/>
      <p:bldP spid="9231" grpId="1" animBg="1"/>
      <p:bldP spid="9232" grpId="0" animBg="1"/>
      <p:bldP spid="9232" grpId="1" animBg="1"/>
      <p:bldP spid="9244" grpId="0" animBg="1"/>
      <p:bldP spid="9246" grpId="0" animBg="1"/>
      <p:bldP spid="9249" grpId="0" animBg="1"/>
      <p:bldP spid="9250" grpId="0" animBg="1"/>
      <p:bldP spid="9251" grpId="0" animBg="1"/>
      <p:bldP spid="9253" grpId="0" animBg="1"/>
      <p:bldP spid="9254" grpId="0" animBg="1"/>
      <p:bldP spid="9255" grpId="0" animBg="1"/>
      <p:bldP spid="92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reeform 2"/>
          <p:cNvSpPr>
            <a:spLocks/>
          </p:cNvSpPr>
          <p:nvPr/>
        </p:nvSpPr>
        <p:spPr bwMode="auto">
          <a:xfrm>
            <a:off x="5819775" y="1916113"/>
            <a:ext cx="1677988" cy="847725"/>
          </a:xfrm>
          <a:custGeom>
            <a:avLst/>
            <a:gdLst>
              <a:gd name="T0" fmla="*/ 0 w 1057"/>
              <a:gd name="T1" fmla="*/ 2147483647 h 534"/>
              <a:gd name="T2" fmla="*/ 2147483647 w 1057"/>
              <a:gd name="T3" fmla="*/ 0 h 534"/>
              <a:gd name="T4" fmla="*/ 2147483647 w 1057"/>
              <a:gd name="T5" fmla="*/ 2147483647 h 534"/>
              <a:gd name="T6" fmla="*/ 0 w 1057"/>
              <a:gd name="T7" fmla="*/ 2147483647 h 53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7" h="534">
                <a:moveTo>
                  <a:pt x="0" y="534"/>
                </a:moveTo>
                <a:lnTo>
                  <a:pt x="281" y="0"/>
                </a:lnTo>
                <a:lnTo>
                  <a:pt x="1057" y="3"/>
                </a:lnTo>
                <a:lnTo>
                  <a:pt x="0" y="534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27652" name="Group 5"/>
          <p:cNvGrpSpPr>
            <a:grpSpLocks/>
          </p:cNvGrpSpPr>
          <p:nvPr/>
        </p:nvGrpSpPr>
        <p:grpSpPr bwMode="auto">
          <a:xfrm>
            <a:off x="2016125" y="1911350"/>
            <a:ext cx="2524125" cy="2525713"/>
            <a:chOff x="2061" y="890"/>
            <a:chExt cx="1590" cy="1591"/>
          </a:xfrm>
        </p:grpSpPr>
        <p:sp>
          <p:nvSpPr>
            <p:cNvPr id="27677" name="Rectangle 6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7678" name="Line 7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9" name="Line 8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80" name="Line 9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81" name="Line 10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82" name="Line 11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83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84" name="Line 1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85" name="Line 14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86" name="Line 15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27653" name="Freeform 16"/>
          <p:cNvSpPr>
            <a:spLocks/>
          </p:cNvSpPr>
          <p:nvPr/>
        </p:nvSpPr>
        <p:spPr bwMode="auto">
          <a:xfrm>
            <a:off x="2016125" y="1922463"/>
            <a:ext cx="2530475" cy="2527300"/>
          </a:xfrm>
          <a:custGeom>
            <a:avLst/>
            <a:gdLst>
              <a:gd name="T0" fmla="*/ 0 w 1594"/>
              <a:gd name="T1" fmla="*/ 2147483647 h 1592"/>
              <a:gd name="T2" fmla="*/ 2147483647 w 1594"/>
              <a:gd name="T3" fmla="*/ 2147483647 h 1592"/>
              <a:gd name="T4" fmla="*/ 2147483647 w 1594"/>
              <a:gd name="T5" fmla="*/ 0 h 1592"/>
              <a:gd name="T6" fmla="*/ 2147483647 w 1594"/>
              <a:gd name="T7" fmla="*/ 2147483647 h 1592"/>
              <a:gd name="T8" fmla="*/ 0 w 1594"/>
              <a:gd name="T9" fmla="*/ 2147483647 h 1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4" h="1592">
                <a:moveTo>
                  <a:pt x="0" y="1586"/>
                </a:moveTo>
                <a:lnTo>
                  <a:pt x="778" y="3"/>
                </a:lnTo>
                <a:lnTo>
                  <a:pt x="1594" y="0"/>
                </a:lnTo>
                <a:lnTo>
                  <a:pt x="798" y="1592"/>
                </a:lnTo>
                <a:lnTo>
                  <a:pt x="0" y="1586"/>
                </a:lnTo>
                <a:close/>
              </a:path>
            </a:pathLst>
          </a:custGeom>
          <a:solidFill>
            <a:srgbClr val="B2B2B2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7654" name="Freeform 17"/>
          <p:cNvSpPr>
            <a:spLocks/>
          </p:cNvSpPr>
          <p:nvPr/>
        </p:nvSpPr>
        <p:spPr bwMode="auto">
          <a:xfrm>
            <a:off x="2016125" y="1906588"/>
            <a:ext cx="2530475" cy="2517775"/>
          </a:xfrm>
          <a:custGeom>
            <a:avLst/>
            <a:gdLst>
              <a:gd name="T0" fmla="*/ 0 w 1594"/>
              <a:gd name="T1" fmla="*/ 2147483647 h 1586"/>
              <a:gd name="T2" fmla="*/ 2147483647 w 1594"/>
              <a:gd name="T3" fmla="*/ 2147483647 h 1586"/>
              <a:gd name="T4" fmla="*/ 2147483647 w 1594"/>
              <a:gd name="T5" fmla="*/ 0 h 1586"/>
              <a:gd name="T6" fmla="*/ 2147483647 w 1594"/>
              <a:gd name="T7" fmla="*/ 2147483647 h 1586"/>
              <a:gd name="T8" fmla="*/ 0 w 1594"/>
              <a:gd name="T9" fmla="*/ 2147483647 h 15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4" h="1586">
                <a:moveTo>
                  <a:pt x="0" y="1586"/>
                </a:moveTo>
                <a:lnTo>
                  <a:pt x="505" y="523"/>
                </a:lnTo>
                <a:lnTo>
                  <a:pt x="1594" y="0"/>
                </a:lnTo>
                <a:lnTo>
                  <a:pt x="1065" y="1054"/>
                </a:lnTo>
                <a:lnTo>
                  <a:pt x="0" y="1586"/>
                </a:lnTo>
                <a:close/>
              </a:path>
            </a:pathLst>
          </a:custGeom>
          <a:solidFill>
            <a:schemeClr val="accent2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7655" name="WordArt 18"/>
          <p:cNvSpPr>
            <a:spLocks noChangeArrowheads="1" noChangeShapeType="1" noTextEdit="1"/>
          </p:cNvSpPr>
          <p:nvPr/>
        </p:nvSpPr>
        <p:spPr bwMode="auto">
          <a:xfrm>
            <a:off x="3144838" y="2906713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27656" name="Line 19"/>
          <p:cNvSpPr>
            <a:spLocks noChangeShapeType="1"/>
          </p:cNvSpPr>
          <p:nvPr/>
        </p:nvSpPr>
        <p:spPr bwMode="auto">
          <a:xfrm>
            <a:off x="3122613" y="3098800"/>
            <a:ext cx="296862" cy="127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7657" name="WordArt 20"/>
          <p:cNvSpPr>
            <a:spLocks noChangeArrowheads="1" noChangeShapeType="1" noTextEdit="1"/>
          </p:cNvSpPr>
          <p:nvPr/>
        </p:nvSpPr>
        <p:spPr bwMode="auto">
          <a:xfrm>
            <a:off x="3489325" y="1933575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12</a:t>
            </a:r>
          </a:p>
        </p:txBody>
      </p:sp>
      <p:sp>
        <p:nvSpPr>
          <p:cNvPr id="27658" name="Line 21"/>
          <p:cNvSpPr>
            <a:spLocks noChangeShapeType="1"/>
          </p:cNvSpPr>
          <p:nvPr/>
        </p:nvSpPr>
        <p:spPr bwMode="auto">
          <a:xfrm>
            <a:off x="3454400" y="2112963"/>
            <a:ext cx="296863" cy="12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27659" name="Group 22"/>
          <p:cNvGrpSpPr>
            <a:grpSpLocks/>
          </p:cNvGrpSpPr>
          <p:nvPr/>
        </p:nvGrpSpPr>
        <p:grpSpPr bwMode="auto">
          <a:xfrm>
            <a:off x="5003800" y="1911350"/>
            <a:ext cx="2524125" cy="2525713"/>
            <a:chOff x="2061" y="890"/>
            <a:chExt cx="1590" cy="1591"/>
          </a:xfrm>
        </p:grpSpPr>
        <p:sp>
          <p:nvSpPr>
            <p:cNvPr id="27667" name="Rectangle 23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7668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69" name="Line 25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0" name="Line 26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1" name="Line 27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2" name="Line 28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3" name="Line 2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4" name="Line 3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5" name="Line 31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7676" name="Line 32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88097" name="Freeform 33"/>
          <p:cNvSpPr>
            <a:spLocks/>
          </p:cNvSpPr>
          <p:nvPr/>
        </p:nvSpPr>
        <p:spPr bwMode="auto">
          <a:xfrm>
            <a:off x="5006975" y="1906588"/>
            <a:ext cx="1271588" cy="1260475"/>
          </a:xfrm>
          <a:custGeom>
            <a:avLst/>
            <a:gdLst>
              <a:gd name="T0" fmla="*/ 0 w 801"/>
              <a:gd name="T1" fmla="*/ 2147483647 h 794"/>
              <a:gd name="T2" fmla="*/ 2147483647 w 801"/>
              <a:gd name="T3" fmla="*/ 0 h 794"/>
              <a:gd name="T4" fmla="*/ 2147483647 w 801"/>
              <a:gd name="T5" fmla="*/ 0 h 794"/>
              <a:gd name="T6" fmla="*/ 2147483647 w 801"/>
              <a:gd name="T7" fmla="*/ 2147483647 h 794"/>
              <a:gd name="T8" fmla="*/ 0 w 801"/>
              <a:gd name="T9" fmla="*/ 2147483647 h 7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1" h="794">
                <a:moveTo>
                  <a:pt x="0" y="794"/>
                </a:moveTo>
                <a:lnTo>
                  <a:pt x="21" y="0"/>
                </a:lnTo>
                <a:lnTo>
                  <a:pt x="801" y="0"/>
                </a:lnTo>
                <a:lnTo>
                  <a:pt x="527" y="527"/>
                </a:lnTo>
                <a:lnTo>
                  <a:pt x="0" y="794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8098" name="WordArt 34"/>
          <p:cNvSpPr>
            <a:spLocks noChangeArrowheads="1" noChangeShapeType="1" noTextEdit="1"/>
          </p:cNvSpPr>
          <p:nvPr/>
        </p:nvSpPr>
        <p:spPr bwMode="auto">
          <a:xfrm>
            <a:off x="6488113" y="1933575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12</a:t>
            </a:r>
          </a:p>
        </p:txBody>
      </p:sp>
      <p:sp>
        <p:nvSpPr>
          <p:cNvPr id="88099" name="Line 35"/>
          <p:cNvSpPr>
            <a:spLocks noChangeShapeType="1"/>
          </p:cNvSpPr>
          <p:nvPr/>
        </p:nvSpPr>
        <p:spPr bwMode="auto">
          <a:xfrm>
            <a:off x="6453188" y="2112963"/>
            <a:ext cx="296862" cy="12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8100" name="Freeform 36"/>
          <p:cNvSpPr>
            <a:spLocks/>
          </p:cNvSpPr>
          <p:nvPr/>
        </p:nvSpPr>
        <p:spPr bwMode="auto">
          <a:xfrm>
            <a:off x="5832475" y="1916113"/>
            <a:ext cx="1677988" cy="847725"/>
          </a:xfrm>
          <a:custGeom>
            <a:avLst/>
            <a:gdLst>
              <a:gd name="T0" fmla="*/ 0 w 1057"/>
              <a:gd name="T1" fmla="*/ 2147483647 h 534"/>
              <a:gd name="T2" fmla="*/ 2147483647 w 1057"/>
              <a:gd name="T3" fmla="*/ 0 h 534"/>
              <a:gd name="T4" fmla="*/ 2147483647 w 1057"/>
              <a:gd name="T5" fmla="*/ 2147483647 h 534"/>
              <a:gd name="T6" fmla="*/ 0 w 1057"/>
              <a:gd name="T7" fmla="*/ 2147483647 h 53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7" h="534">
                <a:moveTo>
                  <a:pt x="0" y="534"/>
                </a:moveTo>
                <a:lnTo>
                  <a:pt x="281" y="0"/>
                </a:lnTo>
                <a:lnTo>
                  <a:pt x="1057" y="3"/>
                </a:lnTo>
                <a:lnTo>
                  <a:pt x="0" y="534"/>
                </a:lnTo>
                <a:close/>
              </a:path>
            </a:pathLst>
          </a:custGeom>
          <a:solidFill>
            <a:schemeClr val="bg2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8101" name="WordArt 37"/>
          <p:cNvSpPr>
            <a:spLocks noChangeArrowheads="1" noChangeShapeType="1" noTextEdit="1"/>
          </p:cNvSpPr>
          <p:nvPr/>
        </p:nvSpPr>
        <p:spPr bwMode="auto">
          <a:xfrm>
            <a:off x="5424488" y="2170113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88102" name="Line 38"/>
          <p:cNvSpPr>
            <a:spLocks noChangeShapeType="1"/>
          </p:cNvSpPr>
          <p:nvPr/>
        </p:nvSpPr>
        <p:spPr bwMode="auto">
          <a:xfrm>
            <a:off x="5402263" y="2362200"/>
            <a:ext cx="296862" cy="127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nimBg="1"/>
      <p:bldP spid="88066" grpId="1" animBg="1"/>
      <p:bldP spid="88097" grpId="0" animBg="1"/>
      <p:bldP spid="88098" grpId="0" animBg="1"/>
      <p:bldP spid="88098" grpId="1" animBg="1"/>
      <p:bldP spid="88099" grpId="0" animBg="1"/>
      <p:bldP spid="88099" grpId="1" animBg="1"/>
      <p:bldP spid="88100" grpId="0" animBg="1"/>
      <p:bldP spid="88100" grpId="1" animBg="1"/>
      <p:bldP spid="88100" grpId="2" animBg="1"/>
      <p:bldP spid="88101" grpId="0" animBg="1"/>
      <p:bldP spid="8810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/>
          <p:cNvSpPr>
            <a:spLocks/>
          </p:cNvSpPr>
          <p:nvPr/>
        </p:nvSpPr>
        <p:spPr bwMode="auto">
          <a:xfrm>
            <a:off x="5819775" y="1916113"/>
            <a:ext cx="1677988" cy="847725"/>
          </a:xfrm>
          <a:custGeom>
            <a:avLst/>
            <a:gdLst>
              <a:gd name="T0" fmla="*/ 0 w 1057"/>
              <a:gd name="T1" fmla="*/ 2147483647 h 534"/>
              <a:gd name="T2" fmla="*/ 2147483647 w 1057"/>
              <a:gd name="T3" fmla="*/ 0 h 534"/>
              <a:gd name="T4" fmla="*/ 2147483647 w 1057"/>
              <a:gd name="T5" fmla="*/ 2147483647 h 534"/>
              <a:gd name="T6" fmla="*/ 0 w 1057"/>
              <a:gd name="T7" fmla="*/ 2147483647 h 53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7" h="534">
                <a:moveTo>
                  <a:pt x="0" y="534"/>
                </a:moveTo>
                <a:lnTo>
                  <a:pt x="281" y="0"/>
                </a:lnTo>
                <a:lnTo>
                  <a:pt x="1057" y="3"/>
                </a:lnTo>
                <a:lnTo>
                  <a:pt x="0" y="534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741988"/>
            <a:ext cx="8229600" cy="384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e-IL" altLang="he-IL" sz="2400"/>
              <a:t>שטח הכוכב מתקבל כשמפחיתים 4 ששיות מהשלם</a:t>
            </a:r>
            <a:endParaRPr lang="en-US" altLang="he-IL" sz="2400"/>
          </a:p>
        </p:txBody>
      </p:sp>
      <p:grpSp>
        <p:nvGrpSpPr>
          <p:cNvPr id="28677" name="Group 5"/>
          <p:cNvGrpSpPr>
            <a:grpSpLocks/>
          </p:cNvGrpSpPr>
          <p:nvPr/>
        </p:nvGrpSpPr>
        <p:grpSpPr bwMode="auto">
          <a:xfrm>
            <a:off x="5003800" y="1911350"/>
            <a:ext cx="2524125" cy="2525713"/>
            <a:chOff x="2061" y="890"/>
            <a:chExt cx="1590" cy="1591"/>
          </a:xfrm>
        </p:grpSpPr>
        <p:sp>
          <p:nvSpPr>
            <p:cNvPr id="28701" name="Rectangle 6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8702" name="Line 7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3" name="Line 8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4" name="Line 9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5" name="Line 10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6" name="Line 11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7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8" name="Line 1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9" name="Line 14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10" name="Line 15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28678" name="Freeform 16"/>
          <p:cNvSpPr>
            <a:spLocks/>
          </p:cNvSpPr>
          <p:nvPr/>
        </p:nvSpPr>
        <p:spPr bwMode="auto">
          <a:xfrm>
            <a:off x="4987925" y="1887538"/>
            <a:ext cx="1290638" cy="1279525"/>
          </a:xfrm>
          <a:custGeom>
            <a:avLst/>
            <a:gdLst>
              <a:gd name="T0" fmla="*/ 2147483647 w 813"/>
              <a:gd name="T1" fmla="*/ 2147483647 h 806"/>
              <a:gd name="T2" fmla="*/ 0 w 813"/>
              <a:gd name="T3" fmla="*/ 0 h 806"/>
              <a:gd name="T4" fmla="*/ 2147483647 w 813"/>
              <a:gd name="T5" fmla="*/ 2147483647 h 806"/>
              <a:gd name="T6" fmla="*/ 2147483647 w 813"/>
              <a:gd name="T7" fmla="*/ 2147483647 h 806"/>
              <a:gd name="T8" fmla="*/ 2147483647 w 813"/>
              <a:gd name="T9" fmla="*/ 2147483647 h 8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3" h="806">
                <a:moveTo>
                  <a:pt x="12" y="806"/>
                </a:moveTo>
                <a:lnTo>
                  <a:pt x="0" y="0"/>
                </a:lnTo>
                <a:lnTo>
                  <a:pt x="813" y="12"/>
                </a:lnTo>
                <a:lnTo>
                  <a:pt x="539" y="539"/>
                </a:lnTo>
                <a:lnTo>
                  <a:pt x="12" y="806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8679" name="Freeform 19"/>
          <p:cNvSpPr>
            <a:spLocks/>
          </p:cNvSpPr>
          <p:nvPr/>
        </p:nvSpPr>
        <p:spPr bwMode="auto">
          <a:xfrm>
            <a:off x="5832475" y="1916113"/>
            <a:ext cx="1677988" cy="847725"/>
          </a:xfrm>
          <a:custGeom>
            <a:avLst/>
            <a:gdLst>
              <a:gd name="T0" fmla="*/ 0 w 1057"/>
              <a:gd name="T1" fmla="*/ 2147483647 h 534"/>
              <a:gd name="T2" fmla="*/ 2147483647 w 1057"/>
              <a:gd name="T3" fmla="*/ 0 h 534"/>
              <a:gd name="T4" fmla="*/ 2147483647 w 1057"/>
              <a:gd name="T5" fmla="*/ 2147483647 h 534"/>
              <a:gd name="T6" fmla="*/ 0 w 1057"/>
              <a:gd name="T7" fmla="*/ 2147483647 h 53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7" h="534">
                <a:moveTo>
                  <a:pt x="0" y="534"/>
                </a:moveTo>
                <a:lnTo>
                  <a:pt x="281" y="0"/>
                </a:lnTo>
                <a:lnTo>
                  <a:pt x="1057" y="3"/>
                </a:lnTo>
                <a:lnTo>
                  <a:pt x="0" y="534"/>
                </a:lnTo>
                <a:close/>
              </a:path>
            </a:pathLst>
          </a:custGeom>
          <a:solidFill>
            <a:schemeClr val="bg2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8680" name="WordArt 20"/>
          <p:cNvSpPr>
            <a:spLocks noChangeArrowheads="1" noChangeShapeType="1" noTextEdit="1"/>
          </p:cNvSpPr>
          <p:nvPr/>
        </p:nvSpPr>
        <p:spPr bwMode="auto">
          <a:xfrm>
            <a:off x="5424488" y="2170113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28681" name="Line 21"/>
          <p:cNvSpPr>
            <a:spLocks noChangeShapeType="1"/>
          </p:cNvSpPr>
          <p:nvPr/>
        </p:nvSpPr>
        <p:spPr bwMode="auto">
          <a:xfrm>
            <a:off x="5402263" y="2362200"/>
            <a:ext cx="296862" cy="127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90134" name="Group 22"/>
          <p:cNvGrpSpPr>
            <a:grpSpLocks/>
          </p:cNvGrpSpPr>
          <p:nvPr/>
        </p:nvGrpSpPr>
        <p:grpSpPr bwMode="auto">
          <a:xfrm>
            <a:off x="2106613" y="1911350"/>
            <a:ext cx="2524125" cy="2525713"/>
            <a:chOff x="2061" y="890"/>
            <a:chExt cx="1590" cy="1591"/>
          </a:xfrm>
        </p:grpSpPr>
        <p:sp>
          <p:nvSpPr>
            <p:cNvPr id="28691" name="Rectangle 23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solidFill>
              <a:srgbClr val="FF66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8692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693" name="Line 25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694" name="Line 26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695" name="Line 27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696" name="Line 28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697" name="Line 2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698" name="Line 3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699" name="Line 31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8700" name="Line 32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90145" name="Freeform 33"/>
          <p:cNvSpPr>
            <a:spLocks/>
          </p:cNvSpPr>
          <p:nvPr/>
        </p:nvSpPr>
        <p:spPr bwMode="auto">
          <a:xfrm>
            <a:off x="2109788" y="1906588"/>
            <a:ext cx="1271587" cy="1260475"/>
          </a:xfrm>
          <a:custGeom>
            <a:avLst/>
            <a:gdLst>
              <a:gd name="T0" fmla="*/ 0 w 801"/>
              <a:gd name="T1" fmla="*/ 2147483647 h 794"/>
              <a:gd name="T2" fmla="*/ 2147483647 w 801"/>
              <a:gd name="T3" fmla="*/ 0 h 794"/>
              <a:gd name="T4" fmla="*/ 2147483647 w 801"/>
              <a:gd name="T5" fmla="*/ 0 h 794"/>
              <a:gd name="T6" fmla="*/ 2147483647 w 801"/>
              <a:gd name="T7" fmla="*/ 2147483647 h 794"/>
              <a:gd name="T8" fmla="*/ 0 w 801"/>
              <a:gd name="T9" fmla="*/ 2147483647 h 7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1" h="794">
                <a:moveTo>
                  <a:pt x="0" y="794"/>
                </a:moveTo>
                <a:lnTo>
                  <a:pt x="21" y="0"/>
                </a:lnTo>
                <a:lnTo>
                  <a:pt x="801" y="0"/>
                </a:lnTo>
                <a:lnTo>
                  <a:pt x="527" y="527"/>
                </a:lnTo>
                <a:lnTo>
                  <a:pt x="0" y="794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0146" name="WordArt 34"/>
          <p:cNvSpPr>
            <a:spLocks noChangeArrowheads="1" noChangeShapeType="1" noTextEdit="1"/>
          </p:cNvSpPr>
          <p:nvPr/>
        </p:nvSpPr>
        <p:spPr bwMode="auto">
          <a:xfrm>
            <a:off x="2527300" y="2170113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90147" name="Line 35"/>
          <p:cNvSpPr>
            <a:spLocks noChangeShapeType="1"/>
          </p:cNvSpPr>
          <p:nvPr/>
        </p:nvSpPr>
        <p:spPr bwMode="auto">
          <a:xfrm>
            <a:off x="2505075" y="2362200"/>
            <a:ext cx="296863" cy="127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0148" name="Freeform 36"/>
          <p:cNvSpPr>
            <a:spLocks/>
          </p:cNvSpPr>
          <p:nvPr/>
        </p:nvSpPr>
        <p:spPr bwMode="auto">
          <a:xfrm flipV="1">
            <a:off x="2085975" y="3152775"/>
            <a:ext cx="1271588" cy="1260475"/>
          </a:xfrm>
          <a:custGeom>
            <a:avLst/>
            <a:gdLst>
              <a:gd name="T0" fmla="*/ 0 w 801"/>
              <a:gd name="T1" fmla="*/ 2147483647 h 794"/>
              <a:gd name="T2" fmla="*/ 2147483647 w 801"/>
              <a:gd name="T3" fmla="*/ 0 h 794"/>
              <a:gd name="T4" fmla="*/ 2147483647 w 801"/>
              <a:gd name="T5" fmla="*/ 0 h 794"/>
              <a:gd name="T6" fmla="*/ 2147483647 w 801"/>
              <a:gd name="T7" fmla="*/ 2147483647 h 794"/>
              <a:gd name="T8" fmla="*/ 0 w 801"/>
              <a:gd name="T9" fmla="*/ 2147483647 h 7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1" h="794">
                <a:moveTo>
                  <a:pt x="0" y="794"/>
                </a:moveTo>
                <a:lnTo>
                  <a:pt x="21" y="0"/>
                </a:lnTo>
                <a:lnTo>
                  <a:pt x="801" y="0"/>
                </a:lnTo>
                <a:lnTo>
                  <a:pt x="527" y="527"/>
                </a:lnTo>
                <a:lnTo>
                  <a:pt x="0" y="794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0149" name="Freeform 37"/>
          <p:cNvSpPr>
            <a:spLocks/>
          </p:cNvSpPr>
          <p:nvPr/>
        </p:nvSpPr>
        <p:spPr bwMode="auto">
          <a:xfrm flipH="1" flipV="1">
            <a:off x="3367088" y="3176588"/>
            <a:ext cx="1271587" cy="1260475"/>
          </a:xfrm>
          <a:custGeom>
            <a:avLst/>
            <a:gdLst>
              <a:gd name="T0" fmla="*/ 0 w 801"/>
              <a:gd name="T1" fmla="*/ 2147483647 h 794"/>
              <a:gd name="T2" fmla="*/ 2147483647 w 801"/>
              <a:gd name="T3" fmla="*/ 0 h 794"/>
              <a:gd name="T4" fmla="*/ 2147483647 w 801"/>
              <a:gd name="T5" fmla="*/ 0 h 794"/>
              <a:gd name="T6" fmla="*/ 2147483647 w 801"/>
              <a:gd name="T7" fmla="*/ 2147483647 h 794"/>
              <a:gd name="T8" fmla="*/ 0 w 801"/>
              <a:gd name="T9" fmla="*/ 2147483647 h 7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1" h="794">
                <a:moveTo>
                  <a:pt x="0" y="794"/>
                </a:moveTo>
                <a:lnTo>
                  <a:pt x="21" y="0"/>
                </a:lnTo>
                <a:lnTo>
                  <a:pt x="801" y="0"/>
                </a:lnTo>
                <a:lnTo>
                  <a:pt x="527" y="527"/>
                </a:lnTo>
                <a:lnTo>
                  <a:pt x="0" y="794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0150" name="Freeform 38"/>
          <p:cNvSpPr>
            <a:spLocks/>
          </p:cNvSpPr>
          <p:nvPr/>
        </p:nvSpPr>
        <p:spPr bwMode="auto">
          <a:xfrm flipH="1">
            <a:off x="3346450" y="1928813"/>
            <a:ext cx="1271588" cy="1260475"/>
          </a:xfrm>
          <a:custGeom>
            <a:avLst/>
            <a:gdLst>
              <a:gd name="T0" fmla="*/ 0 w 801"/>
              <a:gd name="T1" fmla="*/ 2147483647 h 794"/>
              <a:gd name="T2" fmla="*/ 2147483647 w 801"/>
              <a:gd name="T3" fmla="*/ 0 h 794"/>
              <a:gd name="T4" fmla="*/ 2147483647 w 801"/>
              <a:gd name="T5" fmla="*/ 0 h 794"/>
              <a:gd name="T6" fmla="*/ 2147483647 w 801"/>
              <a:gd name="T7" fmla="*/ 2147483647 h 794"/>
              <a:gd name="T8" fmla="*/ 0 w 801"/>
              <a:gd name="T9" fmla="*/ 2147483647 h 7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1" h="794">
                <a:moveTo>
                  <a:pt x="0" y="794"/>
                </a:moveTo>
                <a:lnTo>
                  <a:pt x="21" y="0"/>
                </a:lnTo>
                <a:lnTo>
                  <a:pt x="801" y="0"/>
                </a:lnTo>
                <a:lnTo>
                  <a:pt x="527" y="527"/>
                </a:lnTo>
                <a:lnTo>
                  <a:pt x="0" y="794"/>
                </a:lnTo>
                <a:close/>
              </a:path>
            </a:pathLst>
          </a:custGeom>
          <a:solidFill>
            <a:srgbClr val="CC00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0151" name="WordArt 39"/>
          <p:cNvSpPr>
            <a:spLocks noChangeArrowheads="1" noChangeShapeType="1" noTextEdit="1"/>
          </p:cNvSpPr>
          <p:nvPr/>
        </p:nvSpPr>
        <p:spPr bwMode="auto">
          <a:xfrm>
            <a:off x="3251200" y="2906713"/>
            <a:ext cx="206375" cy="396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1</a:t>
            </a:r>
          </a:p>
          <a:p>
            <a:pPr algn="ctr" rtl="0"/>
            <a:r>
              <a:rPr lang="he-IL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3</a:t>
            </a:r>
          </a:p>
        </p:txBody>
      </p:sp>
      <p:sp>
        <p:nvSpPr>
          <p:cNvPr id="90152" name="Line 40"/>
          <p:cNvSpPr>
            <a:spLocks noChangeShapeType="1"/>
          </p:cNvSpPr>
          <p:nvPr/>
        </p:nvSpPr>
        <p:spPr bwMode="auto">
          <a:xfrm>
            <a:off x="3228975" y="3098800"/>
            <a:ext cx="296863" cy="12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5" grpId="0" animBg="1"/>
      <p:bldP spid="90146" grpId="0" animBg="1"/>
      <p:bldP spid="90147" grpId="0" animBg="1"/>
      <p:bldP spid="90148" grpId="0" animBg="1"/>
      <p:bldP spid="90148" grpId="1" animBg="1"/>
      <p:bldP spid="90149" grpId="0" animBg="1"/>
      <p:bldP spid="90149" grpId="1" animBg="1"/>
      <p:bldP spid="90150" grpId="0" animBg="1"/>
      <p:bldP spid="90150" grpId="1" animBg="1"/>
      <p:bldP spid="90151" grpId="0" animBg="1"/>
      <p:bldP spid="9015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29699" name="Group 39"/>
          <p:cNvGrpSpPr>
            <a:grpSpLocks/>
          </p:cNvGrpSpPr>
          <p:nvPr/>
        </p:nvGrpSpPr>
        <p:grpSpPr bwMode="auto">
          <a:xfrm>
            <a:off x="3316288" y="2462213"/>
            <a:ext cx="2524125" cy="2525712"/>
            <a:chOff x="2061" y="890"/>
            <a:chExt cx="1590" cy="1591"/>
          </a:xfrm>
        </p:grpSpPr>
        <p:sp>
          <p:nvSpPr>
            <p:cNvPr id="29732" name="Rectangle 4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9733" name="Line 4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4" name="Line 4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5" name="Line 4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6" name="Line 4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7" name="Line 4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8" name="Line 4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9" name="Line 4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40" name="Line 4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41" name="Line 4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44082" name="Line 50"/>
          <p:cNvSpPr>
            <a:spLocks noChangeShapeType="1"/>
          </p:cNvSpPr>
          <p:nvPr/>
        </p:nvSpPr>
        <p:spPr bwMode="auto">
          <a:xfrm>
            <a:off x="3319463" y="2460625"/>
            <a:ext cx="2551112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4083" name="Line 51"/>
          <p:cNvSpPr>
            <a:spLocks noChangeShapeType="1"/>
          </p:cNvSpPr>
          <p:nvPr/>
        </p:nvSpPr>
        <p:spPr bwMode="auto">
          <a:xfrm>
            <a:off x="3308350" y="2449513"/>
            <a:ext cx="519113" cy="1049337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4084" name="Line 52"/>
          <p:cNvSpPr>
            <a:spLocks noChangeShapeType="1"/>
          </p:cNvSpPr>
          <p:nvPr/>
        </p:nvSpPr>
        <p:spPr bwMode="auto">
          <a:xfrm flipV="1">
            <a:off x="3838575" y="2436813"/>
            <a:ext cx="2009775" cy="1027112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4085" name="Line 53"/>
          <p:cNvSpPr>
            <a:spLocks noChangeShapeType="1"/>
          </p:cNvSpPr>
          <p:nvPr/>
        </p:nvSpPr>
        <p:spPr bwMode="auto">
          <a:xfrm>
            <a:off x="4572000" y="2449513"/>
            <a:ext cx="258763" cy="542925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9704" name="Line 54"/>
          <p:cNvSpPr>
            <a:spLocks noChangeShapeType="1"/>
          </p:cNvSpPr>
          <p:nvPr/>
        </p:nvSpPr>
        <p:spPr bwMode="auto">
          <a:xfrm flipV="1">
            <a:off x="3328988" y="3486150"/>
            <a:ext cx="473075" cy="236538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4089" name="Freeform 57"/>
          <p:cNvSpPr>
            <a:spLocks/>
          </p:cNvSpPr>
          <p:nvPr/>
        </p:nvSpPr>
        <p:spPr bwMode="auto">
          <a:xfrm>
            <a:off x="3324225" y="2552700"/>
            <a:ext cx="447675" cy="1133475"/>
          </a:xfrm>
          <a:custGeom>
            <a:avLst/>
            <a:gdLst>
              <a:gd name="T0" fmla="*/ 2147483647 w 282"/>
              <a:gd name="T1" fmla="*/ 2147483647 h 714"/>
              <a:gd name="T2" fmla="*/ 0 w 282"/>
              <a:gd name="T3" fmla="*/ 0 h 714"/>
              <a:gd name="T4" fmla="*/ 2147483647 w 282"/>
              <a:gd name="T5" fmla="*/ 2147483647 h 714"/>
              <a:gd name="T6" fmla="*/ 2147483647 w 282"/>
              <a:gd name="T7" fmla="*/ 2147483647 h 7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2" h="714">
                <a:moveTo>
                  <a:pt x="6" y="714"/>
                </a:moveTo>
                <a:lnTo>
                  <a:pt x="0" y="0"/>
                </a:lnTo>
                <a:lnTo>
                  <a:pt x="282" y="570"/>
                </a:lnTo>
                <a:lnTo>
                  <a:pt x="6" y="714"/>
                </a:lnTo>
                <a:close/>
              </a:path>
            </a:pathLst>
          </a:cu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4091" name="Text Box 59"/>
          <p:cNvSpPr txBox="1">
            <a:spLocks noChangeArrowheads="1"/>
          </p:cNvSpPr>
          <p:nvPr/>
        </p:nvSpPr>
        <p:spPr bwMode="auto">
          <a:xfrm>
            <a:off x="3419475" y="3457575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x</a:t>
            </a:r>
          </a:p>
        </p:txBody>
      </p:sp>
      <p:sp>
        <p:nvSpPr>
          <p:cNvPr id="44092" name="Text Box 60"/>
          <p:cNvSpPr txBox="1">
            <a:spLocks noChangeArrowheads="1"/>
          </p:cNvSpPr>
          <p:nvPr/>
        </p:nvSpPr>
        <p:spPr bwMode="auto">
          <a:xfrm>
            <a:off x="4379913" y="2581275"/>
            <a:ext cx="33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x</a:t>
            </a:r>
          </a:p>
        </p:txBody>
      </p:sp>
      <p:sp>
        <p:nvSpPr>
          <p:cNvPr id="44093" name="Freeform 61"/>
          <p:cNvSpPr>
            <a:spLocks/>
          </p:cNvSpPr>
          <p:nvPr/>
        </p:nvSpPr>
        <p:spPr bwMode="auto">
          <a:xfrm>
            <a:off x="4567238" y="2476500"/>
            <a:ext cx="1181100" cy="476250"/>
          </a:xfrm>
          <a:custGeom>
            <a:avLst/>
            <a:gdLst>
              <a:gd name="T0" fmla="*/ 2147483647 w 744"/>
              <a:gd name="T1" fmla="*/ 2147483647 h 300"/>
              <a:gd name="T2" fmla="*/ 0 w 744"/>
              <a:gd name="T3" fmla="*/ 0 h 300"/>
              <a:gd name="T4" fmla="*/ 2147483647 w 744"/>
              <a:gd name="T5" fmla="*/ 0 h 300"/>
              <a:gd name="T6" fmla="*/ 2147483647 w 744"/>
              <a:gd name="T7" fmla="*/ 2147483647 h 3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44" h="300">
                <a:moveTo>
                  <a:pt x="156" y="300"/>
                </a:moveTo>
                <a:lnTo>
                  <a:pt x="0" y="0"/>
                </a:lnTo>
                <a:lnTo>
                  <a:pt x="744" y="0"/>
                </a:lnTo>
                <a:lnTo>
                  <a:pt x="156" y="300"/>
                </a:lnTo>
                <a:close/>
              </a:path>
            </a:pathLst>
          </a:custGeom>
          <a:solidFill>
            <a:srgbClr val="66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4095" name="Text Box 63"/>
          <p:cNvSpPr txBox="1">
            <a:spLocks noChangeArrowheads="1"/>
          </p:cNvSpPr>
          <p:nvPr/>
        </p:nvSpPr>
        <p:spPr bwMode="auto">
          <a:xfrm>
            <a:off x="3286125" y="29527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2x</a:t>
            </a:r>
          </a:p>
        </p:txBody>
      </p:sp>
      <p:sp>
        <p:nvSpPr>
          <p:cNvPr id="44096" name="Text Box 64"/>
          <p:cNvSpPr txBox="1">
            <a:spLocks noChangeArrowheads="1"/>
          </p:cNvSpPr>
          <p:nvPr/>
        </p:nvSpPr>
        <p:spPr bwMode="auto">
          <a:xfrm>
            <a:off x="4095750" y="317182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2x</a:t>
            </a:r>
          </a:p>
        </p:txBody>
      </p:sp>
      <p:sp>
        <p:nvSpPr>
          <p:cNvPr id="44097" name="Text Box 65"/>
          <p:cNvSpPr txBox="1">
            <a:spLocks noChangeArrowheads="1"/>
          </p:cNvSpPr>
          <p:nvPr/>
        </p:nvSpPr>
        <p:spPr bwMode="auto">
          <a:xfrm>
            <a:off x="4972050" y="26955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800"/>
              <a:t>2x</a:t>
            </a:r>
          </a:p>
        </p:txBody>
      </p:sp>
      <p:grpSp>
        <p:nvGrpSpPr>
          <p:cNvPr id="29712" name="Group 84"/>
          <p:cNvGrpSpPr>
            <a:grpSpLocks/>
          </p:cNvGrpSpPr>
          <p:nvPr/>
        </p:nvGrpSpPr>
        <p:grpSpPr bwMode="auto">
          <a:xfrm>
            <a:off x="7335838" y="339725"/>
            <a:ext cx="1016000" cy="1017588"/>
            <a:chOff x="776" y="2291"/>
            <a:chExt cx="1590" cy="1593"/>
          </a:xfrm>
        </p:grpSpPr>
        <p:sp>
          <p:nvSpPr>
            <p:cNvPr id="29714" name="Rectangle 66"/>
            <p:cNvSpPr>
              <a:spLocks noChangeArrowheads="1"/>
            </p:cNvSpPr>
            <p:nvPr/>
          </p:nvSpPr>
          <p:spPr bwMode="auto">
            <a:xfrm>
              <a:off x="776" y="2291"/>
              <a:ext cx="1590" cy="159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29715" name="Line 67"/>
            <p:cNvSpPr>
              <a:spLocks noChangeShapeType="1"/>
            </p:cNvSpPr>
            <p:nvPr/>
          </p:nvSpPr>
          <p:spPr bwMode="auto">
            <a:xfrm>
              <a:off x="776" y="2291"/>
              <a:ext cx="1590" cy="7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16" name="Line 68"/>
            <p:cNvSpPr>
              <a:spLocks noChangeShapeType="1"/>
            </p:cNvSpPr>
            <p:nvPr/>
          </p:nvSpPr>
          <p:spPr bwMode="auto">
            <a:xfrm flipV="1">
              <a:off x="776" y="2291"/>
              <a:ext cx="1590" cy="7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17" name="Line 69"/>
            <p:cNvSpPr>
              <a:spLocks noChangeShapeType="1"/>
            </p:cNvSpPr>
            <p:nvPr/>
          </p:nvSpPr>
          <p:spPr bwMode="auto">
            <a:xfrm flipV="1">
              <a:off x="776" y="3086"/>
              <a:ext cx="1590" cy="7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18" name="Line 70"/>
            <p:cNvSpPr>
              <a:spLocks noChangeShapeType="1"/>
            </p:cNvSpPr>
            <p:nvPr/>
          </p:nvSpPr>
          <p:spPr bwMode="auto">
            <a:xfrm>
              <a:off x="776" y="3086"/>
              <a:ext cx="1590" cy="7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19" name="Line 71"/>
            <p:cNvSpPr>
              <a:spLocks noChangeShapeType="1"/>
            </p:cNvSpPr>
            <p:nvPr/>
          </p:nvSpPr>
          <p:spPr bwMode="auto">
            <a:xfrm flipV="1">
              <a:off x="1571" y="2291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0" name="Line 72"/>
            <p:cNvSpPr>
              <a:spLocks noChangeShapeType="1"/>
            </p:cNvSpPr>
            <p:nvPr/>
          </p:nvSpPr>
          <p:spPr bwMode="auto">
            <a:xfrm>
              <a:off x="776" y="2291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1" name="Line 73"/>
            <p:cNvSpPr>
              <a:spLocks noChangeShapeType="1"/>
            </p:cNvSpPr>
            <p:nvPr/>
          </p:nvSpPr>
          <p:spPr bwMode="auto">
            <a:xfrm>
              <a:off x="776" y="2291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2" name="Line 74"/>
            <p:cNvSpPr>
              <a:spLocks noChangeShapeType="1"/>
            </p:cNvSpPr>
            <p:nvPr/>
          </p:nvSpPr>
          <p:spPr bwMode="auto">
            <a:xfrm flipH="1">
              <a:off x="776" y="2291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3" name="Line 75"/>
            <p:cNvSpPr>
              <a:spLocks noChangeShapeType="1"/>
            </p:cNvSpPr>
            <p:nvPr/>
          </p:nvSpPr>
          <p:spPr bwMode="auto">
            <a:xfrm>
              <a:off x="1571" y="2291"/>
              <a:ext cx="795" cy="15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4" name="Line 76"/>
            <p:cNvSpPr>
              <a:spLocks noChangeShapeType="1"/>
            </p:cNvSpPr>
            <p:nvPr/>
          </p:nvSpPr>
          <p:spPr bwMode="auto">
            <a:xfrm rot="5400000">
              <a:off x="1572" y="1824"/>
              <a:ext cx="0" cy="158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5" name="Line 77"/>
            <p:cNvSpPr>
              <a:spLocks noChangeShapeType="1"/>
            </p:cNvSpPr>
            <p:nvPr/>
          </p:nvSpPr>
          <p:spPr bwMode="auto">
            <a:xfrm rot="5400000">
              <a:off x="1576" y="2772"/>
              <a:ext cx="0" cy="158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6" name="Line 78"/>
            <p:cNvSpPr>
              <a:spLocks noChangeShapeType="1"/>
            </p:cNvSpPr>
            <p:nvPr/>
          </p:nvSpPr>
          <p:spPr bwMode="auto">
            <a:xfrm>
              <a:off x="2052" y="2304"/>
              <a:ext cx="0" cy="15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7" name="Line 79"/>
            <p:cNvSpPr>
              <a:spLocks noChangeShapeType="1"/>
            </p:cNvSpPr>
            <p:nvPr/>
          </p:nvSpPr>
          <p:spPr bwMode="auto">
            <a:xfrm>
              <a:off x="1096" y="2304"/>
              <a:ext cx="0" cy="15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8" name="Line 80"/>
            <p:cNvSpPr>
              <a:spLocks noChangeShapeType="1"/>
            </p:cNvSpPr>
            <p:nvPr/>
          </p:nvSpPr>
          <p:spPr bwMode="auto">
            <a:xfrm>
              <a:off x="1412" y="2300"/>
              <a:ext cx="0" cy="15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29" name="Line 81"/>
            <p:cNvSpPr>
              <a:spLocks noChangeShapeType="1"/>
            </p:cNvSpPr>
            <p:nvPr/>
          </p:nvSpPr>
          <p:spPr bwMode="auto">
            <a:xfrm>
              <a:off x="1736" y="2300"/>
              <a:ext cx="0" cy="15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0" name="Line 82"/>
            <p:cNvSpPr>
              <a:spLocks noChangeShapeType="1"/>
            </p:cNvSpPr>
            <p:nvPr/>
          </p:nvSpPr>
          <p:spPr bwMode="auto">
            <a:xfrm rot="5400000">
              <a:off x="1572" y="2132"/>
              <a:ext cx="0" cy="158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9731" name="Line 83"/>
            <p:cNvSpPr>
              <a:spLocks noChangeShapeType="1"/>
            </p:cNvSpPr>
            <p:nvPr/>
          </p:nvSpPr>
          <p:spPr bwMode="auto">
            <a:xfrm rot="5400000">
              <a:off x="1572" y="2460"/>
              <a:ext cx="0" cy="1580"/>
            </a:xfrm>
            <a:prstGeom prst="line">
              <a:avLst/>
            </a:prstGeom>
            <a:noFill/>
            <a:ln w="19050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82" grpId="0" animBg="1"/>
      <p:bldP spid="44083" grpId="0" animBg="1"/>
      <p:bldP spid="44084" grpId="0" animBg="1"/>
      <p:bldP spid="44085" grpId="0" animBg="1"/>
      <p:bldP spid="44089" grpId="0" animBg="1"/>
      <p:bldP spid="44089" grpId="1" animBg="1"/>
      <p:bldP spid="44091" grpId="0"/>
      <p:bldP spid="44092" grpId="0"/>
      <p:bldP spid="44093" grpId="0" animBg="1"/>
      <p:bldP spid="44093" grpId="1" animBg="1"/>
      <p:bldP spid="44095" grpId="0"/>
      <p:bldP spid="44096" grpId="0"/>
      <p:bldP spid="4409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3316288" y="2462213"/>
            <a:ext cx="2524125" cy="2525712"/>
            <a:chOff x="2061" y="890"/>
            <a:chExt cx="1590" cy="1591"/>
          </a:xfrm>
        </p:grpSpPr>
        <p:sp>
          <p:nvSpPr>
            <p:cNvPr id="30737" name="Rectangle 4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30738" name="Line 5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39" name="Line 6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40" name="Line 7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41" name="Line 8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42" name="Line 9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43" name="Line 1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44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45" name="Line 12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0746" name="Line 13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808080">
                  <a:alpha val="7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48147" name="Freeform 19"/>
          <p:cNvSpPr>
            <a:spLocks/>
          </p:cNvSpPr>
          <p:nvPr/>
        </p:nvSpPr>
        <p:spPr bwMode="auto">
          <a:xfrm>
            <a:off x="3805238" y="2962275"/>
            <a:ext cx="1504950" cy="1533525"/>
          </a:xfrm>
          <a:custGeom>
            <a:avLst/>
            <a:gdLst>
              <a:gd name="T0" fmla="*/ 0 w 948"/>
              <a:gd name="T1" fmla="*/ 2147483647 h 966"/>
              <a:gd name="T2" fmla="*/ 2147483647 w 948"/>
              <a:gd name="T3" fmla="*/ 0 h 966"/>
              <a:gd name="T4" fmla="*/ 2147483647 w 948"/>
              <a:gd name="T5" fmla="*/ 2147483647 h 966"/>
              <a:gd name="T6" fmla="*/ 2147483647 w 948"/>
              <a:gd name="T7" fmla="*/ 2147483647 h 966"/>
              <a:gd name="T8" fmla="*/ 2147483647 w 948"/>
              <a:gd name="T9" fmla="*/ 2147483647 h 966"/>
              <a:gd name="T10" fmla="*/ 0 w 948"/>
              <a:gd name="T11" fmla="*/ 2147483647 h 9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8" h="966">
                <a:moveTo>
                  <a:pt x="0" y="321"/>
                </a:moveTo>
                <a:lnTo>
                  <a:pt x="636" y="0"/>
                </a:lnTo>
                <a:lnTo>
                  <a:pt x="948" y="648"/>
                </a:lnTo>
                <a:lnTo>
                  <a:pt x="321" y="966"/>
                </a:lnTo>
                <a:lnTo>
                  <a:pt x="318" y="957"/>
                </a:lnTo>
                <a:lnTo>
                  <a:pt x="0" y="321"/>
                </a:lnTo>
                <a:close/>
              </a:path>
            </a:pathLst>
          </a:custGeom>
          <a:noFill/>
          <a:ln w="28575" cmpd="sng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 flipV="1">
            <a:off x="4805363" y="2452688"/>
            <a:ext cx="1044575" cy="512762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 flipV="1">
            <a:off x="3305175" y="4471988"/>
            <a:ext cx="1044575" cy="512762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 flipH="1" flipV="1">
            <a:off x="5302250" y="3971925"/>
            <a:ext cx="512763" cy="1027113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H="1" flipV="1">
            <a:off x="3282950" y="2435225"/>
            <a:ext cx="512763" cy="1027113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8153" name="WordArt 25"/>
          <p:cNvSpPr>
            <a:spLocks noChangeArrowheads="1" noChangeShapeType="1" noTextEdit="1"/>
          </p:cNvSpPr>
          <p:nvPr/>
        </p:nvSpPr>
        <p:spPr bwMode="auto">
          <a:xfrm>
            <a:off x="4305300" y="2667000"/>
            <a:ext cx="193675" cy="265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S</a:t>
            </a:r>
            <a:endParaRPr lang="he-IL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Comic Sans MS"/>
            </a:endParaRPr>
          </a:p>
        </p:txBody>
      </p:sp>
      <p:sp>
        <p:nvSpPr>
          <p:cNvPr id="48154" name="WordArt 26"/>
          <p:cNvSpPr>
            <a:spLocks noChangeArrowheads="1" noChangeShapeType="1" noTextEdit="1"/>
          </p:cNvSpPr>
          <p:nvPr/>
        </p:nvSpPr>
        <p:spPr bwMode="auto">
          <a:xfrm>
            <a:off x="4395788" y="3559175"/>
            <a:ext cx="193675" cy="265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S</a:t>
            </a:r>
            <a:endParaRPr lang="he-IL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Comic Sans MS"/>
            </a:endParaRPr>
          </a:p>
        </p:txBody>
      </p:sp>
      <p:sp>
        <p:nvSpPr>
          <p:cNvPr id="48155" name="WordArt 27"/>
          <p:cNvSpPr>
            <a:spLocks noChangeArrowheads="1" noChangeShapeType="1" noTextEdit="1"/>
          </p:cNvSpPr>
          <p:nvPr/>
        </p:nvSpPr>
        <p:spPr bwMode="auto">
          <a:xfrm>
            <a:off x="5400675" y="3332163"/>
            <a:ext cx="193675" cy="265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S</a:t>
            </a:r>
            <a:endParaRPr lang="he-IL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Comic Sans MS"/>
            </a:endParaRPr>
          </a:p>
        </p:txBody>
      </p:sp>
      <p:sp>
        <p:nvSpPr>
          <p:cNvPr id="48156" name="WordArt 28"/>
          <p:cNvSpPr>
            <a:spLocks noChangeArrowheads="1" noChangeShapeType="1" noTextEdit="1"/>
          </p:cNvSpPr>
          <p:nvPr/>
        </p:nvSpPr>
        <p:spPr bwMode="auto">
          <a:xfrm>
            <a:off x="4667250" y="4518025"/>
            <a:ext cx="193675" cy="265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S</a:t>
            </a:r>
            <a:endParaRPr lang="he-IL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Comic Sans MS"/>
            </a:endParaRPr>
          </a:p>
        </p:txBody>
      </p:sp>
      <p:sp>
        <p:nvSpPr>
          <p:cNvPr id="48157" name="WordArt 29"/>
          <p:cNvSpPr>
            <a:spLocks noChangeArrowheads="1" noChangeShapeType="1" noTextEdit="1"/>
          </p:cNvSpPr>
          <p:nvPr/>
        </p:nvSpPr>
        <p:spPr bwMode="auto">
          <a:xfrm>
            <a:off x="3516313" y="3976688"/>
            <a:ext cx="193675" cy="265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S</a:t>
            </a:r>
            <a:endParaRPr lang="he-IL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tx2"/>
              </a:solidFill>
              <a:latin typeface="Comic Sans MS"/>
            </a:endParaRPr>
          </a:p>
        </p:txBody>
      </p:sp>
      <p:sp>
        <p:nvSpPr>
          <p:cNvPr id="48158" name="Freeform 30"/>
          <p:cNvSpPr>
            <a:spLocks/>
          </p:cNvSpPr>
          <p:nvPr/>
        </p:nvSpPr>
        <p:spPr bwMode="auto">
          <a:xfrm>
            <a:off x="3330575" y="2562225"/>
            <a:ext cx="947738" cy="2371725"/>
          </a:xfrm>
          <a:custGeom>
            <a:avLst/>
            <a:gdLst>
              <a:gd name="T0" fmla="*/ 2147483647 w 597"/>
              <a:gd name="T1" fmla="*/ 0 h 1494"/>
              <a:gd name="T2" fmla="*/ 2147483647 w 597"/>
              <a:gd name="T3" fmla="*/ 2147483647 h 1494"/>
              <a:gd name="T4" fmla="*/ 2147483647 w 597"/>
              <a:gd name="T5" fmla="*/ 2147483647 h 1494"/>
              <a:gd name="T6" fmla="*/ 0 w 597"/>
              <a:gd name="T7" fmla="*/ 2147483647 h 1494"/>
              <a:gd name="T8" fmla="*/ 2147483647 w 597"/>
              <a:gd name="T9" fmla="*/ 0 h 1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7" h="1494">
                <a:moveTo>
                  <a:pt x="7" y="0"/>
                </a:moveTo>
                <a:lnTo>
                  <a:pt x="7" y="1494"/>
                </a:lnTo>
                <a:lnTo>
                  <a:pt x="597" y="1209"/>
                </a:lnTo>
                <a:lnTo>
                  <a:pt x="0" y="7"/>
                </a:lnTo>
                <a:lnTo>
                  <a:pt x="7" y="0"/>
                </a:lnTo>
                <a:close/>
              </a:path>
            </a:pathLst>
          </a:custGeom>
          <a:solidFill>
            <a:srgbClr val="66FF66">
              <a:alpha val="5803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3308350" y="2466975"/>
            <a:ext cx="2514600" cy="2514600"/>
          </a:xfrm>
          <a:prstGeom prst="rect">
            <a:avLst/>
          </a:prstGeom>
          <a:noFill/>
          <a:ln w="28575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7" grpId="0" animBg="1"/>
      <p:bldP spid="48149" grpId="0" animBg="1"/>
      <p:bldP spid="48150" grpId="0" animBg="1"/>
      <p:bldP spid="48151" grpId="0" animBg="1"/>
      <p:bldP spid="48152" grpId="0" animBg="1"/>
      <p:bldP spid="48153" grpId="0" animBg="1"/>
      <p:bldP spid="48154" grpId="0" animBg="1"/>
      <p:bldP spid="48155" grpId="0" animBg="1"/>
      <p:bldP spid="48156" grpId="0" animBg="1"/>
      <p:bldP spid="48157" grpId="0" animBg="1"/>
      <p:bldP spid="48158" grpId="0" animBg="1"/>
      <p:bldP spid="481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 b="1"/>
              <a:t>הוראות המשחק</a:t>
            </a:r>
            <a:endParaRPr lang="he-IL" altLang="he-IL"/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idx="1"/>
          </p:nvPr>
        </p:nvGraphicFramePr>
        <p:xfrm>
          <a:off x="546101" y="1585913"/>
          <a:ext cx="8229599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12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aphicFrame>
        <p:nvGraphicFramePr>
          <p:cNvPr id="4126" name="Object 22"/>
          <p:cNvGraphicFramePr>
            <a:graphicFrameLocks noChangeAspect="1"/>
          </p:cNvGraphicFramePr>
          <p:nvPr/>
        </p:nvGraphicFramePr>
        <p:xfrm>
          <a:off x="7993063" y="1577975"/>
          <a:ext cx="4286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3063" y="1577975"/>
                        <a:ext cx="4286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7" name="Rectangle 18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128" name="Rectangle 2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aphicFrame>
        <p:nvGraphicFramePr>
          <p:cNvPr id="4129" name="Object 26"/>
          <p:cNvGraphicFramePr>
            <a:graphicFrameLocks noChangeAspect="1"/>
          </p:cNvGraphicFramePr>
          <p:nvPr/>
        </p:nvGraphicFramePr>
        <p:xfrm>
          <a:off x="6937375" y="1582738"/>
          <a:ext cx="33337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5" imgW="139639" imgH="393529" progId="Equation.DSMT4">
                  <p:embed/>
                </p:oleObj>
              </mc:Choice>
              <mc:Fallback>
                <p:oleObj name="Equation" r:id="rId5" imgW="139639" imgH="393529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75" y="1582738"/>
                        <a:ext cx="33337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0" name="Rectangle 23"/>
          <p:cNvSpPr>
            <a:spLocks noChangeArrowheads="1"/>
          </p:cNvSpPr>
          <p:nvPr/>
        </p:nvSpPr>
        <p:spPr bwMode="auto">
          <a:xfrm>
            <a:off x="1524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131" name="Rectangle 25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aphicFrame>
        <p:nvGraphicFramePr>
          <p:cNvPr id="4132" name="Object 29"/>
          <p:cNvGraphicFramePr>
            <a:graphicFrameLocks noChangeAspect="1"/>
          </p:cNvGraphicFramePr>
          <p:nvPr/>
        </p:nvGraphicFramePr>
        <p:xfrm>
          <a:off x="5657850" y="1573213"/>
          <a:ext cx="4333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7" imgW="152334" imgH="393529" progId="Equation.DSMT4">
                  <p:embed/>
                </p:oleObj>
              </mc:Choice>
              <mc:Fallback>
                <p:oleObj name="Equation" r:id="rId7" imgW="152334" imgH="393529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7850" y="1573213"/>
                        <a:ext cx="4333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3" name="Rectangle 26"/>
          <p:cNvSpPr>
            <a:spLocks noChangeArrowheads="1"/>
          </p:cNvSpPr>
          <p:nvPr/>
        </p:nvSpPr>
        <p:spPr bwMode="auto">
          <a:xfrm>
            <a:off x="3048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134" name="Rectangle 28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aphicFrame>
        <p:nvGraphicFramePr>
          <p:cNvPr id="4135" name="Object 32"/>
          <p:cNvGraphicFramePr>
            <a:graphicFrameLocks noChangeAspect="1"/>
          </p:cNvGraphicFramePr>
          <p:nvPr/>
        </p:nvGraphicFramePr>
        <p:xfrm>
          <a:off x="4513263" y="1608138"/>
          <a:ext cx="35401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9" imgW="139639" imgH="393529" progId="Equation.DSMT4">
                  <p:embed/>
                </p:oleObj>
              </mc:Choice>
              <mc:Fallback>
                <p:oleObj name="Equation" r:id="rId9" imgW="139639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1608138"/>
                        <a:ext cx="354012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6" name="Rectangle 29"/>
          <p:cNvSpPr>
            <a:spLocks noChangeArrowheads="1"/>
          </p:cNvSpPr>
          <p:nvPr/>
        </p:nvSpPr>
        <p:spPr bwMode="auto">
          <a:xfrm>
            <a:off x="4572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137" name="Rectangle 31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aphicFrame>
        <p:nvGraphicFramePr>
          <p:cNvPr id="4138" name="Object 35"/>
          <p:cNvGraphicFramePr>
            <a:graphicFrameLocks noChangeAspect="1"/>
          </p:cNvGraphicFramePr>
          <p:nvPr/>
        </p:nvGraphicFramePr>
        <p:xfrm>
          <a:off x="3411538" y="1666875"/>
          <a:ext cx="1873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11" imgW="152334" imgH="393529" progId="Equation.DSMT4">
                  <p:embed/>
                </p:oleObj>
              </mc:Choice>
              <mc:Fallback>
                <p:oleObj name="Equation" r:id="rId11" imgW="152334" imgH="393529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1538" y="1666875"/>
                        <a:ext cx="187325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9" name="Rectangle 32"/>
          <p:cNvSpPr>
            <a:spLocks noChangeArrowheads="1"/>
          </p:cNvSpPr>
          <p:nvPr/>
        </p:nvSpPr>
        <p:spPr bwMode="auto">
          <a:xfrm>
            <a:off x="6096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140" name="Rectangle 34"/>
          <p:cNvSpPr>
            <a:spLocks noChangeArrowheads="1"/>
          </p:cNvSpPr>
          <p:nvPr/>
        </p:nvSpPr>
        <p:spPr bwMode="auto">
          <a:xfrm>
            <a:off x="7620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aphicFrame>
        <p:nvGraphicFramePr>
          <p:cNvPr id="4141" name="Object 38"/>
          <p:cNvGraphicFramePr>
            <a:graphicFrameLocks noChangeAspect="1"/>
          </p:cNvGraphicFramePr>
          <p:nvPr/>
        </p:nvGraphicFramePr>
        <p:xfrm>
          <a:off x="2178050" y="1617663"/>
          <a:ext cx="24130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Equation" r:id="rId13" imgW="139639" imgH="393529" progId="Equation.DSMT4">
                  <p:embed/>
                </p:oleObj>
              </mc:Choice>
              <mc:Fallback>
                <p:oleObj name="Equation" r:id="rId13" imgW="139639" imgH="393529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1617663"/>
                        <a:ext cx="241300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2" name="Rectangle 35"/>
          <p:cNvSpPr>
            <a:spLocks noChangeArrowheads="1"/>
          </p:cNvSpPr>
          <p:nvPr/>
        </p:nvSpPr>
        <p:spPr bwMode="auto">
          <a:xfrm>
            <a:off x="7620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143" name="Rectangle 37"/>
          <p:cNvSpPr>
            <a:spLocks noChangeArrowheads="1"/>
          </p:cNvSpPr>
          <p:nvPr/>
        </p:nvSpPr>
        <p:spPr bwMode="auto">
          <a:xfrm>
            <a:off x="9144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aphicFrame>
        <p:nvGraphicFramePr>
          <p:cNvPr id="4144" name="Object 41"/>
          <p:cNvGraphicFramePr>
            <a:graphicFrameLocks noChangeAspect="1"/>
          </p:cNvGraphicFramePr>
          <p:nvPr/>
        </p:nvGraphicFramePr>
        <p:xfrm>
          <a:off x="914400" y="1636713"/>
          <a:ext cx="2063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name="Equation" r:id="rId15" imgW="139639" imgH="393529" progId="Equation.DSMT4">
                  <p:embed/>
                </p:oleObj>
              </mc:Choice>
              <mc:Fallback>
                <p:oleObj name="Equation" r:id="rId15" imgW="139639" imgH="393529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36713"/>
                        <a:ext cx="20637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45" name="Rectangle 38"/>
          <p:cNvSpPr>
            <a:spLocks noChangeArrowheads="1"/>
          </p:cNvSpPr>
          <p:nvPr/>
        </p:nvSpPr>
        <p:spPr bwMode="auto">
          <a:xfrm>
            <a:off x="914400" y="1219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44" name="TextBox 43"/>
          <p:cNvSpPr txBox="1"/>
          <p:nvPr/>
        </p:nvSpPr>
        <p:spPr>
          <a:xfrm>
            <a:off x="274638" y="3819525"/>
            <a:ext cx="8594725" cy="33242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על הלוח מקום להדבקת המצולעים, בהתאם לשטחם.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לכל קבוצה צבע משלה.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e-IL" sz="2400" dirty="0"/>
              <a:t>ברגע שמזהים מצולע ששטחו שבר יחידה צובעים אותו ומדביקים במקום המתאים לפי הסדר.</a:t>
            </a:r>
            <a:endParaRPr lang="en-US" sz="2400" dirty="0"/>
          </a:p>
          <a:p>
            <a:pPr>
              <a:defRPr/>
            </a:pPr>
            <a:endParaRPr lang="he-IL" sz="2400" dirty="0"/>
          </a:p>
          <a:p>
            <a:pPr>
              <a:defRPr/>
            </a:pPr>
            <a:r>
              <a:rPr lang="he-IL" sz="2400" b="1" dirty="0"/>
              <a:t>בסיום שלב הדבקת המצולעים עוברים לשלב הצגת הפתרונות והניקוד לקבוצות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he-IL" dirty="0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857250" y="6410374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ChangeArrowheads="1"/>
          </p:cNvSpPr>
          <p:nvPr/>
        </p:nvSpPr>
        <p:spPr bwMode="auto">
          <a:xfrm>
            <a:off x="3286125" y="2457450"/>
            <a:ext cx="2549525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sp>
        <p:nvSpPr>
          <p:cNvPr id="31747" name="Line 7"/>
          <p:cNvSpPr>
            <a:spLocks noChangeShapeType="1"/>
          </p:cNvSpPr>
          <p:nvPr/>
        </p:nvSpPr>
        <p:spPr bwMode="auto">
          <a:xfrm>
            <a:off x="3286125" y="2457450"/>
            <a:ext cx="2549525" cy="127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48" name="Line 8"/>
          <p:cNvSpPr>
            <a:spLocks noChangeShapeType="1"/>
          </p:cNvSpPr>
          <p:nvPr/>
        </p:nvSpPr>
        <p:spPr bwMode="auto">
          <a:xfrm flipV="1">
            <a:off x="3286125" y="2457450"/>
            <a:ext cx="2549525" cy="127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49" name="Line 9"/>
          <p:cNvSpPr>
            <a:spLocks noChangeShapeType="1"/>
          </p:cNvSpPr>
          <p:nvPr/>
        </p:nvSpPr>
        <p:spPr bwMode="auto">
          <a:xfrm flipV="1">
            <a:off x="3286125" y="3732213"/>
            <a:ext cx="2549525" cy="1276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50" name="Line 10"/>
          <p:cNvSpPr>
            <a:spLocks noChangeShapeType="1"/>
          </p:cNvSpPr>
          <p:nvPr/>
        </p:nvSpPr>
        <p:spPr bwMode="auto">
          <a:xfrm>
            <a:off x="3286125" y="3732213"/>
            <a:ext cx="2549525" cy="1276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51" name="Line 11"/>
          <p:cNvSpPr>
            <a:spLocks noChangeShapeType="1"/>
          </p:cNvSpPr>
          <p:nvPr/>
        </p:nvSpPr>
        <p:spPr bwMode="auto">
          <a:xfrm flipV="1">
            <a:off x="4560888" y="2457450"/>
            <a:ext cx="1274762" cy="2551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52" name="Line 12"/>
          <p:cNvSpPr>
            <a:spLocks noChangeShapeType="1"/>
          </p:cNvSpPr>
          <p:nvPr/>
        </p:nvSpPr>
        <p:spPr bwMode="auto">
          <a:xfrm>
            <a:off x="3286125" y="2457450"/>
            <a:ext cx="1274763" cy="2551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53" name="Line 13"/>
          <p:cNvSpPr>
            <a:spLocks noChangeShapeType="1"/>
          </p:cNvSpPr>
          <p:nvPr/>
        </p:nvSpPr>
        <p:spPr bwMode="auto">
          <a:xfrm>
            <a:off x="3286125" y="2457450"/>
            <a:ext cx="1274763" cy="2551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54" name="Line 14"/>
          <p:cNvSpPr>
            <a:spLocks noChangeShapeType="1"/>
          </p:cNvSpPr>
          <p:nvPr/>
        </p:nvSpPr>
        <p:spPr bwMode="auto">
          <a:xfrm flipH="1">
            <a:off x="3286125" y="2457450"/>
            <a:ext cx="1274763" cy="2551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1755" name="Line 15"/>
          <p:cNvSpPr>
            <a:spLocks noChangeShapeType="1"/>
          </p:cNvSpPr>
          <p:nvPr/>
        </p:nvSpPr>
        <p:spPr bwMode="auto">
          <a:xfrm>
            <a:off x="4560888" y="2457450"/>
            <a:ext cx="1274762" cy="2551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V="1">
            <a:off x="3309938" y="1936750"/>
            <a:ext cx="1008062" cy="490538"/>
          </a:xfrm>
          <a:prstGeom prst="line">
            <a:avLst/>
          </a:prstGeom>
          <a:noFill/>
          <a:ln w="28575">
            <a:solidFill>
              <a:srgbClr val="FA231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75" name="Freeform 19"/>
          <p:cNvSpPr>
            <a:spLocks/>
          </p:cNvSpPr>
          <p:nvPr/>
        </p:nvSpPr>
        <p:spPr bwMode="auto">
          <a:xfrm>
            <a:off x="3278188" y="1955800"/>
            <a:ext cx="1279525" cy="504825"/>
          </a:xfrm>
          <a:custGeom>
            <a:avLst/>
            <a:gdLst>
              <a:gd name="T0" fmla="*/ 0 w 3135"/>
              <a:gd name="T1" fmla="*/ 2147483647 h 1237"/>
              <a:gd name="T2" fmla="*/ 2147483647 w 3135"/>
              <a:gd name="T3" fmla="*/ 0 h 1237"/>
              <a:gd name="T4" fmla="*/ 2147483647 w 3135"/>
              <a:gd name="T5" fmla="*/ 2147483647 h 1237"/>
              <a:gd name="T6" fmla="*/ 0 w 3135"/>
              <a:gd name="T7" fmla="*/ 2147483647 h 1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5" h="1237">
                <a:moveTo>
                  <a:pt x="0" y="1237"/>
                </a:moveTo>
                <a:lnTo>
                  <a:pt x="2535" y="0"/>
                </a:lnTo>
                <a:lnTo>
                  <a:pt x="3135" y="1237"/>
                </a:lnTo>
                <a:lnTo>
                  <a:pt x="0" y="1237"/>
                </a:lnTo>
                <a:close/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76" name="Freeform 20"/>
          <p:cNvSpPr>
            <a:spLocks/>
          </p:cNvSpPr>
          <p:nvPr/>
        </p:nvSpPr>
        <p:spPr bwMode="auto">
          <a:xfrm rot="10800000">
            <a:off x="4568825" y="2465388"/>
            <a:ext cx="1279525" cy="506412"/>
          </a:xfrm>
          <a:custGeom>
            <a:avLst/>
            <a:gdLst>
              <a:gd name="T0" fmla="*/ 0 w 3135"/>
              <a:gd name="T1" fmla="*/ 2147483647 h 1237"/>
              <a:gd name="T2" fmla="*/ 2147483647 w 3135"/>
              <a:gd name="T3" fmla="*/ 0 h 1237"/>
              <a:gd name="T4" fmla="*/ 2147483647 w 3135"/>
              <a:gd name="T5" fmla="*/ 2147483647 h 1237"/>
              <a:gd name="T6" fmla="*/ 0 w 3135"/>
              <a:gd name="T7" fmla="*/ 2147483647 h 1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5" h="1237">
                <a:moveTo>
                  <a:pt x="0" y="1237"/>
                </a:moveTo>
                <a:lnTo>
                  <a:pt x="2535" y="0"/>
                </a:lnTo>
                <a:lnTo>
                  <a:pt x="3135" y="1237"/>
                </a:lnTo>
                <a:lnTo>
                  <a:pt x="0" y="1237"/>
                </a:lnTo>
                <a:close/>
              </a:path>
            </a:pathLst>
          </a:custGeom>
          <a:solidFill>
            <a:srgbClr val="66FF6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77" name="Freeform 21"/>
          <p:cNvSpPr>
            <a:spLocks/>
          </p:cNvSpPr>
          <p:nvPr/>
        </p:nvSpPr>
        <p:spPr bwMode="auto">
          <a:xfrm flipH="1" flipV="1">
            <a:off x="4552950" y="5013325"/>
            <a:ext cx="1279525" cy="504825"/>
          </a:xfrm>
          <a:custGeom>
            <a:avLst/>
            <a:gdLst>
              <a:gd name="T0" fmla="*/ 0 w 3135"/>
              <a:gd name="T1" fmla="*/ 2147483647 h 1237"/>
              <a:gd name="T2" fmla="*/ 2147483647 w 3135"/>
              <a:gd name="T3" fmla="*/ 0 h 1237"/>
              <a:gd name="T4" fmla="*/ 2147483647 w 3135"/>
              <a:gd name="T5" fmla="*/ 2147483647 h 1237"/>
              <a:gd name="T6" fmla="*/ 0 w 3135"/>
              <a:gd name="T7" fmla="*/ 2147483647 h 1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5" h="1237">
                <a:moveTo>
                  <a:pt x="0" y="1237"/>
                </a:moveTo>
                <a:lnTo>
                  <a:pt x="2535" y="0"/>
                </a:lnTo>
                <a:lnTo>
                  <a:pt x="3135" y="1237"/>
                </a:lnTo>
                <a:lnTo>
                  <a:pt x="0" y="1237"/>
                </a:lnTo>
                <a:close/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78" name="Freeform 22"/>
          <p:cNvSpPr>
            <a:spLocks/>
          </p:cNvSpPr>
          <p:nvPr/>
        </p:nvSpPr>
        <p:spPr bwMode="auto">
          <a:xfrm>
            <a:off x="3278188" y="4498975"/>
            <a:ext cx="1279525" cy="504825"/>
          </a:xfrm>
          <a:custGeom>
            <a:avLst/>
            <a:gdLst>
              <a:gd name="T0" fmla="*/ 0 w 3135"/>
              <a:gd name="T1" fmla="*/ 2147483647 h 1237"/>
              <a:gd name="T2" fmla="*/ 2147483647 w 3135"/>
              <a:gd name="T3" fmla="*/ 0 h 1237"/>
              <a:gd name="T4" fmla="*/ 2147483647 w 3135"/>
              <a:gd name="T5" fmla="*/ 2147483647 h 1237"/>
              <a:gd name="T6" fmla="*/ 0 w 3135"/>
              <a:gd name="T7" fmla="*/ 2147483647 h 1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5" h="1237">
                <a:moveTo>
                  <a:pt x="0" y="1237"/>
                </a:moveTo>
                <a:lnTo>
                  <a:pt x="2535" y="0"/>
                </a:lnTo>
                <a:lnTo>
                  <a:pt x="3135" y="1237"/>
                </a:lnTo>
                <a:lnTo>
                  <a:pt x="0" y="1237"/>
                </a:lnTo>
                <a:close/>
              </a:path>
            </a:pathLst>
          </a:custGeom>
          <a:solidFill>
            <a:srgbClr val="66FF66">
              <a:alpha val="5215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79" name="Freeform 23"/>
          <p:cNvSpPr>
            <a:spLocks/>
          </p:cNvSpPr>
          <p:nvPr/>
        </p:nvSpPr>
        <p:spPr bwMode="auto">
          <a:xfrm rot="-5400000" flipH="1" flipV="1">
            <a:off x="5449888" y="2833688"/>
            <a:ext cx="1279525" cy="504825"/>
          </a:xfrm>
          <a:custGeom>
            <a:avLst/>
            <a:gdLst>
              <a:gd name="T0" fmla="*/ 0 w 3135"/>
              <a:gd name="T1" fmla="*/ 2147483647 h 1237"/>
              <a:gd name="T2" fmla="*/ 2147483647 w 3135"/>
              <a:gd name="T3" fmla="*/ 0 h 1237"/>
              <a:gd name="T4" fmla="*/ 2147483647 w 3135"/>
              <a:gd name="T5" fmla="*/ 2147483647 h 1237"/>
              <a:gd name="T6" fmla="*/ 0 w 3135"/>
              <a:gd name="T7" fmla="*/ 2147483647 h 1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5" h="1237">
                <a:moveTo>
                  <a:pt x="0" y="1237"/>
                </a:moveTo>
                <a:lnTo>
                  <a:pt x="2535" y="0"/>
                </a:lnTo>
                <a:lnTo>
                  <a:pt x="3135" y="1237"/>
                </a:lnTo>
                <a:lnTo>
                  <a:pt x="0" y="1237"/>
                </a:lnTo>
                <a:close/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1" name="Freeform 25"/>
          <p:cNvSpPr>
            <a:spLocks/>
          </p:cNvSpPr>
          <p:nvPr/>
        </p:nvSpPr>
        <p:spPr bwMode="auto">
          <a:xfrm rot="-5400000" flipH="1" flipV="1">
            <a:off x="2903538" y="2841625"/>
            <a:ext cx="1279525" cy="504825"/>
          </a:xfrm>
          <a:custGeom>
            <a:avLst/>
            <a:gdLst>
              <a:gd name="T0" fmla="*/ 0 w 3135"/>
              <a:gd name="T1" fmla="*/ 2147483647 h 1237"/>
              <a:gd name="T2" fmla="*/ 2147483647 w 3135"/>
              <a:gd name="T3" fmla="*/ 0 h 1237"/>
              <a:gd name="T4" fmla="*/ 2147483647 w 3135"/>
              <a:gd name="T5" fmla="*/ 2147483647 h 1237"/>
              <a:gd name="T6" fmla="*/ 0 w 3135"/>
              <a:gd name="T7" fmla="*/ 2147483647 h 1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5" h="1237">
                <a:moveTo>
                  <a:pt x="0" y="1237"/>
                </a:moveTo>
                <a:lnTo>
                  <a:pt x="2535" y="0"/>
                </a:lnTo>
                <a:lnTo>
                  <a:pt x="3135" y="1237"/>
                </a:lnTo>
                <a:lnTo>
                  <a:pt x="0" y="1237"/>
                </a:lnTo>
                <a:close/>
              </a:path>
            </a:pathLst>
          </a:custGeom>
          <a:solidFill>
            <a:srgbClr val="66FF66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2" name="Freeform 26"/>
          <p:cNvSpPr>
            <a:spLocks/>
          </p:cNvSpPr>
          <p:nvPr/>
        </p:nvSpPr>
        <p:spPr bwMode="auto">
          <a:xfrm rot="5400000" flipH="1" flipV="1">
            <a:off x="2388395" y="4123531"/>
            <a:ext cx="1281112" cy="504825"/>
          </a:xfrm>
          <a:custGeom>
            <a:avLst/>
            <a:gdLst>
              <a:gd name="T0" fmla="*/ 0 w 3135"/>
              <a:gd name="T1" fmla="*/ 2147483647 h 1237"/>
              <a:gd name="T2" fmla="*/ 2147483647 w 3135"/>
              <a:gd name="T3" fmla="*/ 0 h 1237"/>
              <a:gd name="T4" fmla="*/ 2147483647 w 3135"/>
              <a:gd name="T5" fmla="*/ 2147483647 h 1237"/>
              <a:gd name="T6" fmla="*/ 0 w 3135"/>
              <a:gd name="T7" fmla="*/ 2147483647 h 1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135" h="1237">
                <a:moveTo>
                  <a:pt x="0" y="1237"/>
                </a:moveTo>
                <a:lnTo>
                  <a:pt x="2535" y="0"/>
                </a:lnTo>
                <a:lnTo>
                  <a:pt x="3135" y="1237"/>
                </a:lnTo>
                <a:lnTo>
                  <a:pt x="0" y="1237"/>
                </a:lnTo>
                <a:close/>
              </a:path>
            </a:pathLst>
          </a:custGeom>
          <a:solidFill>
            <a:srgbClr val="00CC00">
              <a:alpha val="7803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281363" y="2454275"/>
            <a:ext cx="1516062" cy="3055938"/>
          </a:xfrm>
          <a:prstGeom prst="line">
            <a:avLst/>
          </a:prstGeom>
          <a:noFill/>
          <a:ln w="1905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4314825" y="1958975"/>
            <a:ext cx="1514475" cy="3055938"/>
          </a:xfrm>
          <a:prstGeom prst="line">
            <a:avLst/>
          </a:prstGeom>
          <a:noFill/>
          <a:ln w="1905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5843588" y="2478088"/>
            <a:ext cx="493712" cy="1006475"/>
          </a:xfrm>
          <a:prstGeom prst="line">
            <a:avLst/>
          </a:prstGeom>
          <a:noFill/>
          <a:ln w="1905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6" name="Line 30"/>
          <p:cNvSpPr>
            <a:spLocks noChangeShapeType="1"/>
          </p:cNvSpPr>
          <p:nvPr/>
        </p:nvSpPr>
        <p:spPr bwMode="auto">
          <a:xfrm>
            <a:off x="2773363" y="3978275"/>
            <a:ext cx="509587" cy="1036638"/>
          </a:xfrm>
          <a:prstGeom prst="line">
            <a:avLst/>
          </a:prstGeom>
          <a:noFill/>
          <a:ln w="1905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 flipV="1">
            <a:off x="2771775" y="2462213"/>
            <a:ext cx="3040063" cy="1531937"/>
          </a:xfrm>
          <a:prstGeom prst="line">
            <a:avLst/>
          </a:prstGeom>
          <a:noFill/>
          <a:ln w="1905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8" name="Line 32"/>
          <p:cNvSpPr>
            <a:spLocks noChangeShapeType="1"/>
          </p:cNvSpPr>
          <p:nvPr/>
        </p:nvSpPr>
        <p:spPr bwMode="auto">
          <a:xfrm flipV="1">
            <a:off x="3297238" y="3476625"/>
            <a:ext cx="3040062" cy="1531938"/>
          </a:xfrm>
          <a:prstGeom prst="line">
            <a:avLst/>
          </a:prstGeom>
          <a:noFill/>
          <a:ln w="1905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89" name="Freeform 33"/>
          <p:cNvSpPr>
            <a:spLocks/>
          </p:cNvSpPr>
          <p:nvPr/>
        </p:nvSpPr>
        <p:spPr bwMode="auto">
          <a:xfrm>
            <a:off x="5343525" y="3729038"/>
            <a:ext cx="504825" cy="1281112"/>
          </a:xfrm>
          <a:custGeom>
            <a:avLst/>
            <a:gdLst>
              <a:gd name="T0" fmla="*/ 2147483647 w 495"/>
              <a:gd name="T1" fmla="*/ 2147483647 h 1255"/>
              <a:gd name="T2" fmla="*/ 0 w 495"/>
              <a:gd name="T3" fmla="*/ 2147483647 h 1255"/>
              <a:gd name="T4" fmla="*/ 2147483647 w 495"/>
              <a:gd name="T5" fmla="*/ 0 h 1255"/>
              <a:gd name="T6" fmla="*/ 2147483647 w 495"/>
              <a:gd name="T7" fmla="*/ 2147483647 h 125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5" h="1255">
                <a:moveTo>
                  <a:pt x="495" y="1255"/>
                </a:moveTo>
                <a:lnTo>
                  <a:pt x="0" y="252"/>
                </a:lnTo>
                <a:lnTo>
                  <a:pt x="494" y="0"/>
                </a:lnTo>
                <a:lnTo>
                  <a:pt x="495" y="1255"/>
                </a:lnTo>
                <a:close/>
              </a:path>
            </a:pathLst>
          </a:custGeom>
          <a:solidFill>
            <a:srgbClr val="66FF6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 flipV="1">
            <a:off x="4821238" y="5016500"/>
            <a:ext cx="1012825" cy="495300"/>
          </a:xfrm>
          <a:prstGeom prst="line">
            <a:avLst/>
          </a:prstGeom>
          <a:noFill/>
          <a:ln w="19050">
            <a:solidFill>
              <a:srgbClr val="FA231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4" grpId="0" animBg="1"/>
      <p:bldP spid="45074" grpId="1" animBg="1"/>
      <p:bldP spid="45075" grpId="0" animBg="1"/>
      <p:bldP spid="45076" grpId="0" animBg="1"/>
      <p:bldP spid="45077" grpId="0" animBg="1"/>
      <p:bldP spid="45078" grpId="0" animBg="1"/>
      <p:bldP spid="45079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45" name="Freeform 153"/>
          <p:cNvSpPr>
            <a:spLocks/>
          </p:cNvSpPr>
          <p:nvPr/>
        </p:nvSpPr>
        <p:spPr bwMode="auto">
          <a:xfrm>
            <a:off x="1743075" y="1717675"/>
            <a:ext cx="2127250" cy="4260850"/>
          </a:xfrm>
          <a:custGeom>
            <a:avLst/>
            <a:gdLst>
              <a:gd name="T0" fmla="*/ 2147483647 w 3350"/>
              <a:gd name="T1" fmla="*/ 2147483647 h 6710"/>
              <a:gd name="T2" fmla="*/ 0 w 3350"/>
              <a:gd name="T3" fmla="*/ 2147483647 h 6710"/>
              <a:gd name="T4" fmla="*/ 0 w 3350"/>
              <a:gd name="T5" fmla="*/ 0 h 67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50" h="6710">
                <a:moveTo>
                  <a:pt x="3350" y="6700"/>
                </a:moveTo>
                <a:lnTo>
                  <a:pt x="0" y="6710"/>
                </a:lnTo>
                <a:lnTo>
                  <a:pt x="0" y="0"/>
                </a:lnTo>
              </a:path>
            </a:pathLst>
          </a:cu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9547" name="Freeform 155"/>
          <p:cNvSpPr>
            <a:spLocks/>
          </p:cNvSpPr>
          <p:nvPr/>
        </p:nvSpPr>
        <p:spPr bwMode="auto">
          <a:xfrm>
            <a:off x="1722438" y="1670050"/>
            <a:ext cx="4325937" cy="1722438"/>
          </a:xfrm>
          <a:custGeom>
            <a:avLst/>
            <a:gdLst>
              <a:gd name="T0" fmla="*/ 0 w 2725"/>
              <a:gd name="T1" fmla="*/ 0 h 1085"/>
              <a:gd name="T2" fmla="*/ 2147483647 w 2725"/>
              <a:gd name="T3" fmla="*/ 2147483647 h 1085"/>
              <a:gd name="T4" fmla="*/ 2147483647 w 2725"/>
              <a:gd name="T5" fmla="*/ 2147483647 h 1085"/>
              <a:gd name="T6" fmla="*/ 2147483647 w 2725"/>
              <a:gd name="T7" fmla="*/ 2147483647 h 1085"/>
              <a:gd name="T8" fmla="*/ 0 w 2725"/>
              <a:gd name="T9" fmla="*/ 0 h 10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5" h="1085">
                <a:moveTo>
                  <a:pt x="0" y="0"/>
                </a:moveTo>
                <a:lnTo>
                  <a:pt x="2725" y="8"/>
                </a:lnTo>
                <a:lnTo>
                  <a:pt x="2197" y="1064"/>
                </a:lnTo>
                <a:lnTo>
                  <a:pt x="2170" y="1085"/>
                </a:lnTo>
                <a:lnTo>
                  <a:pt x="0" y="0"/>
                </a:lnTo>
                <a:close/>
              </a:path>
            </a:pathLst>
          </a:custGeom>
          <a:solidFill>
            <a:srgbClr val="FF00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9548" name="Freeform 156"/>
          <p:cNvSpPr>
            <a:spLocks/>
          </p:cNvSpPr>
          <p:nvPr/>
        </p:nvSpPr>
        <p:spPr bwMode="auto">
          <a:xfrm>
            <a:off x="4951413" y="3832225"/>
            <a:ext cx="1076325" cy="430213"/>
          </a:xfrm>
          <a:custGeom>
            <a:avLst/>
            <a:gdLst>
              <a:gd name="T0" fmla="*/ 0 w 1695"/>
              <a:gd name="T1" fmla="*/ 0 h 678"/>
              <a:gd name="T2" fmla="*/ 2147483647 w 1695"/>
              <a:gd name="T3" fmla="*/ 0 h 678"/>
              <a:gd name="T4" fmla="*/ 2147483647 w 1695"/>
              <a:gd name="T5" fmla="*/ 2147483647 h 678"/>
              <a:gd name="T6" fmla="*/ 0 w 1695"/>
              <a:gd name="T7" fmla="*/ 0 h 6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95" h="678">
                <a:moveTo>
                  <a:pt x="0" y="0"/>
                </a:moveTo>
                <a:lnTo>
                  <a:pt x="1695" y="0"/>
                </a:lnTo>
                <a:lnTo>
                  <a:pt x="339" y="678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9549" name="Freeform 157"/>
          <p:cNvSpPr>
            <a:spLocks/>
          </p:cNvSpPr>
          <p:nvPr/>
        </p:nvSpPr>
        <p:spPr bwMode="auto">
          <a:xfrm>
            <a:off x="5176838" y="1679575"/>
            <a:ext cx="860425" cy="2152650"/>
          </a:xfrm>
          <a:custGeom>
            <a:avLst/>
            <a:gdLst>
              <a:gd name="T0" fmla="*/ 2147483647 w 1356"/>
              <a:gd name="T1" fmla="*/ 0 h 3390"/>
              <a:gd name="T2" fmla="*/ 2147483647 w 1356"/>
              <a:gd name="T3" fmla="*/ 2147483647 h 3390"/>
              <a:gd name="T4" fmla="*/ 0 w 1356"/>
              <a:gd name="T5" fmla="*/ 2147483647 h 3390"/>
              <a:gd name="T6" fmla="*/ 2147483647 w 1356"/>
              <a:gd name="T7" fmla="*/ 0 h 33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56" h="3390">
                <a:moveTo>
                  <a:pt x="1356" y="0"/>
                </a:moveTo>
                <a:lnTo>
                  <a:pt x="1356" y="3390"/>
                </a:lnTo>
                <a:lnTo>
                  <a:pt x="0" y="2712"/>
                </a:lnTo>
                <a:lnTo>
                  <a:pt x="1356" y="0"/>
                </a:lnTo>
                <a:close/>
              </a:path>
            </a:pathLst>
          </a:custGeom>
          <a:solidFill>
            <a:srgbClr val="99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59550" name="Freeform 158"/>
          <p:cNvSpPr>
            <a:spLocks/>
          </p:cNvSpPr>
          <p:nvPr/>
        </p:nvSpPr>
        <p:spPr bwMode="auto">
          <a:xfrm>
            <a:off x="3875088" y="4908550"/>
            <a:ext cx="2152650" cy="1076325"/>
          </a:xfrm>
          <a:custGeom>
            <a:avLst/>
            <a:gdLst>
              <a:gd name="T0" fmla="*/ 0 w 3390"/>
              <a:gd name="T1" fmla="*/ 0 h 1695"/>
              <a:gd name="T2" fmla="*/ 0 w 3390"/>
              <a:gd name="T3" fmla="*/ 2147483647 h 1695"/>
              <a:gd name="T4" fmla="*/ 2147483647 w 3390"/>
              <a:gd name="T5" fmla="*/ 2147483647 h 1695"/>
              <a:gd name="T6" fmla="*/ 0 w 3390"/>
              <a:gd name="T7" fmla="*/ 0 h 16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90" h="1695">
                <a:moveTo>
                  <a:pt x="0" y="0"/>
                </a:moveTo>
                <a:lnTo>
                  <a:pt x="0" y="1695"/>
                </a:lnTo>
                <a:lnTo>
                  <a:pt x="3390" y="1695"/>
                </a:lnTo>
                <a:lnTo>
                  <a:pt x="0" y="0"/>
                </a:lnTo>
                <a:close/>
              </a:path>
            </a:pathLst>
          </a:custGeom>
          <a:solidFill>
            <a:srgbClr val="CC99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32775" name="Group 159"/>
          <p:cNvGrpSpPr>
            <a:grpSpLocks/>
          </p:cNvGrpSpPr>
          <p:nvPr/>
        </p:nvGrpSpPr>
        <p:grpSpPr bwMode="auto">
          <a:xfrm>
            <a:off x="1757363" y="1681163"/>
            <a:ext cx="4303712" cy="4306887"/>
            <a:chOff x="2061" y="890"/>
            <a:chExt cx="1590" cy="1591"/>
          </a:xfrm>
        </p:grpSpPr>
        <p:sp>
          <p:nvSpPr>
            <p:cNvPr id="32778" name="Rectangle 16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32779" name="Line 16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0" name="Line 16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1" name="Line 16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2" name="Line 16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3" name="Line 16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4" name="Line 16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5" name="Line 16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6" name="Line 16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32787" name="Line 16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32776" name="Rectangle 170"/>
          <p:cNvSpPr>
            <a:spLocks noGrp="1" noChangeArrowheads="1"/>
          </p:cNvSpPr>
          <p:nvPr>
            <p:ph type="title"/>
          </p:nvPr>
        </p:nvSpPr>
        <p:spPr>
          <a:xfrm>
            <a:off x="515938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he-IL" altLang="he-IL" sz="3200">
                <a:cs typeface="Guttman Yad-Brush" pitchFamily="2" charset="-79"/>
              </a:rPr>
              <a:t>ועדין לא דיברנו על דמיון משולשים...</a:t>
            </a:r>
            <a:endParaRPr lang="en-US" altLang="he-IL" sz="3200">
              <a:cs typeface="Guttman Yad-Brush" pitchFamily="2" charset="-79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45" grpId="0" animBg="1"/>
      <p:bldP spid="59547" grpId="0" animBg="1"/>
      <p:bldP spid="59548" grpId="0" animBg="1"/>
      <p:bldP spid="59549" grpId="0" animBg="1"/>
      <p:bldP spid="5955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במה נגענו (או יכולנו לגעת)?</a:t>
            </a:r>
            <a:endParaRPr lang="en-US" alt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altLang="he-IL" sz="2400"/>
              <a:t>שברים פשוטים וייצוגים אינטואיטיביים שלהם</a:t>
            </a:r>
          </a:p>
          <a:p>
            <a:pPr eaLnBrk="1" hangingPunct="1"/>
            <a:r>
              <a:rPr lang="he-IL" altLang="he-IL" sz="2400"/>
              <a:t>מערכת צירים</a:t>
            </a:r>
          </a:p>
          <a:p>
            <a:pPr eaLnBrk="1" hangingPunct="1"/>
            <a:r>
              <a:rPr lang="he-IL" altLang="he-IL" sz="2400"/>
              <a:t>ישרים מקבילים</a:t>
            </a:r>
          </a:p>
          <a:p>
            <a:pPr eaLnBrk="1" hangingPunct="1"/>
            <a:r>
              <a:rPr lang="he-IL" altLang="he-IL" sz="2400"/>
              <a:t>ישרים מאונכים</a:t>
            </a:r>
          </a:p>
          <a:p>
            <a:pPr eaLnBrk="1" hangingPunct="1"/>
            <a:r>
              <a:rPr lang="he-IL" altLang="he-IL" sz="2400"/>
              <a:t>מציאת משוואת ישר</a:t>
            </a:r>
          </a:p>
          <a:p>
            <a:pPr eaLnBrk="1" hangingPunct="1"/>
            <a:r>
              <a:rPr lang="he-IL" altLang="he-IL" sz="2400"/>
              <a:t>מפגש ישרים</a:t>
            </a:r>
          </a:p>
          <a:p>
            <a:pPr eaLnBrk="1" hangingPunct="1"/>
            <a:r>
              <a:rPr lang="he-IL" altLang="he-IL" sz="2400"/>
              <a:t>הוספה וחיסור של שטחים שווי שטח </a:t>
            </a:r>
          </a:p>
          <a:p>
            <a:pPr eaLnBrk="1" hangingPunct="1"/>
            <a:r>
              <a:rPr lang="he-IL" altLang="he-IL" sz="2400">
                <a:solidFill>
                  <a:schemeClr val="accent2"/>
                </a:solidFill>
              </a:rPr>
              <a:t>אחוזים</a:t>
            </a:r>
          </a:p>
          <a:p>
            <a:pPr eaLnBrk="1" hangingPunct="1"/>
            <a:r>
              <a:rPr lang="he-IL" altLang="he-IL" sz="2400">
                <a:solidFill>
                  <a:schemeClr val="accent2"/>
                </a:solidFill>
              </a:rPr>
              <a:t>שברים עשרוניים</a:t>
            </a:r>
          </a:p>
          <a:p>
            <a:pPr eaLnBrk="1" hangingPunct="1"/>
            <a:endParaRPr lang="he-IL" altLang="he-IL" sz="2400">
              <a:solidFill>
                <a:schemeClr val="accent2"/>
              </a:solidFill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he-IL"/>
              <a:t>גיאומטריה (על קצה המזלג...)</a:t>
            </a:r>
            <a:endParaRPr lang="en-US" altLang="he-IL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מרובעים: תכונות ותנאים מספיקים.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חשבון </a:t>
            </a:r>
            <a:r>
              <a:rPr lang="he-IL" altLang="he-IL" sz="2400" dirty="0" err="1"/>
              <a:t>זויות</a:t>
            </a:r>
            <a:endParaRPr lang="he-IL" altLang="he-IL" sz="2400" dirty="0"/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חישובי שטחים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יחסי שטחים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מפגש תיכוני המשולש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משפט חוצה הזווית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משפט קטע האמצעים (והמשפט ההפוך)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חפיפת משולשים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משפט פיתגורס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דמיון משולשים</a:t>
            </a:r>
          </a:p>
          <a:p>
            <a:pPr eaLnBrk="1" hangingPunct="1">
              <a:lnSpc>
                <a:spcPct val="90000"/>
              </a:lnSpc>
            </a:pPr>
            <a:r>
              <a:rPr lang="he-IL" altLang="he-IL" sz="2400" dirty="0"/>
              <a:t>גובה ליתר במשולש ישר זווית</a:t>
            </a:r>
          </a:p>
          <a:p>
            <a:pPr eaLnBrk="1" hangingPunct="1">
              <a:lnSpc>
                <a:spcPct val="90000"/>
              </a:lnSpc>
            </a:pPr>
            <a:endParaRPr lang="he-IL" altLang="he-IL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e-IL" altLang="he-IL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he-IL" sz="2400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altLang="he-IL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altLang="he-I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he-IL"/>
              <a:t>ניקוד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08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5659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105"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solidFill>
                            <a:schemeClr val="tx1"/>
                          </a:solidFill>
                        </a:rPr>
                        <a:t>המקרה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solidFill>
                            <a:schemeClr val="tx1"/>
                          </a:solidFill>
                        </a:rPr>
                        <a:t>נק'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802">
                <a:tc>
                  <a:txBody>
                    <a:bodyPr/>
                    <a:lstStyle/>
                    <a:p>
                      <a:pPr rtl="1"/>
                      <a:r>
                        <a:rPr lang="he-I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הדבקת קלף בפלקט הנכון, בתנאי שעדיין לא הודבק שם קלף עם צורה חופפת</a:t>
                      </a:r>
                      <a:endParaRPr lang="he-IL" sz="24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/>
                        <a:t> 2+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rtl="1"/>
                      <a:r>
                        <a:rPr lang="he-I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הצדקה ראויה של ההדבקה</a:t>
                      </a:r>
                      <a:endParaRPr lang="he-IL" sz="24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/>
                        <a:t> 2+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rtl="1"/>
                      <a:r>
                        <a:rPr lang="he-I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הצדקה נוספת להדבקת קלף בפלקט </a:t>
                      </a:r>
                      <a:endParaRPr lang="he-IL" sz="24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/>
                        <a:t> 1+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rtl="1"/>
                      <a:r>
                        <a:rPr lang="he-IL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הדבקה שגויה</a:t>
                      </a:r>
                      <a:endParaRPr lang="he-IL" sz="24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/>
                        <a:t> 1-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rtl="1"/>
                      <a:r>
                        <a:rPr lang="he-IL" sz="2400" dirty="0"/>
                        <a:t>הסבר שגוי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/>
                        <a:t> 1-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857250" y="6410374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576263" y="4497388"/>
            <a:ext cx="7772400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altLang="he-IL" sz="4000">
                <a:solidFill>
                  <a:schemeClr val="tx2"/>
                </a:solidFill>
              </a:rPr>
              <a:t>לקשור חוטים</a:t>
            </a:r>
            <a:br>
              <a:rPr lang="he-IL" altLang="he-IL" sz="4000">
                <a:solidFill>
                  <a:schemeClr val="tx2"/>
                </a:solidFill>
              </a:rPr>
            </a:br>
            <a:r>
              <a:rPr lang="he-IL" altLang="he-IL" sz="4400">
                <a:solidFill>
                  <a:schemeClr val="tx2"/>
                </a:solidFill>
              </a:rPr>
              <a:t/>
            </a:r>
            <a:br>
              <a:rPr lang="he-IL" altLang="he-IL" sz="4400">
                <a:solidFill>
                  <a:schemeClr val="tx2"/>
                </a:solidFill>
              </a:rPr>
            </a:br>
            <a:endParaRPr lang="en-US" altLang="he-IL">
              <a:solidFill>
                <a:schemeClr val="tx2"/>
              </a:solidFill>
            </a:endParaRPr>
          </a:p>
        </p:txBody>
      </p:sp>
      <p:grpSp>
        <p:nvGrpSpPr>
          <p:cNvPr id="6147" name="Group 5"/>
          <p:cNvGrpSpPr>
            <a:grpSpLocks/>
          </p:cNvGrpSpPr>
          <p:nvPr/>
        </p:nvGrpSpPr>
        <p:grpSpPr bwMode="auto">
          <a:xfrm>
            <a:off x="3271838" y="1412875"/>
            <a:ext cx="2524125" cy="2525713"/>
            <a:chOff x="2061" y="890"/>
            <a:chExt cx="1590" cy="1591"/>
          </a:xfrm>
        </p:grpSpPr>
        <p:sp>
          <p:nvSpPr>
            <p:cNvPr id="6149" name="Rectangle 6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6150" name="Line 7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1" name="Line 8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2" name="Line 9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3" name="Line 10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4" name="Line 11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5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6" name="Line 1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7" name="Line 14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158" name="Line 15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6148" name="Text Box 16"/>
          <p:cNvSpPr txBox="1">
            <a:spLocks noChangeArrowheads="1"/>
          </p:cNvSpPr>
          <p:nvPr/>
        </p:nvSpPr>
        <p:spPr bwMode="auto">
          <a:xfrm>
            <a:off x="250825" y="5969000"/>
            <a:ext cx="8686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1800" dirty="0"/>
              <a:t>"אפשר גם אחרת"  -  מעובד לפי: לקשור חוטים – ד"ר גילה רון ו 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1800" dirty="0"/>
              <a:t>יום עיון במסגרת התוכנית "מיצוי ומצוינות במתמטיקה" לתלמידים מצטיינים – הטכניון 25.3.07</a:t>
            </a:r>
            <a:endParaRPr lang="en-US" altLang="he-IL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5567363"/>
            <a:ext cx="7772400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altLang="he-IL" sz="4400">
                <a:solidFill>
                  <a:schemeClr val="tx2"/>
                </a:solidFill>
              </a:rPr>
              <a:t>לקשור חוטים</a:t>
            </a:r>
            <a:br>
              <a:rPr lang="he-IL" altLang="he-IL" sz="4400">
                <a:solidFill>
                  <a:schemeClr val="tx2"/>
                </a:solidFill>
              </a:rPr>
            </a:br>
            <a:endParaRPr lang="en-US" altLang="he-IL">
              <a:solidFill>
                <a:schemeClr val="tx2"/>
              </a:solidFill>
            </a:endParaRP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3271838" y="1412875"/>
            <a:ext cx="2524125" cy="2525713"/>
            <a:chOff x="2061" y="890"/>
            <a:chExt cx="1590" cy="1591"/>
          </a:xfrm>
        </p:grpSpPr>
        <p:sp>
          <p:nvSpPr>
            <p:cNvPr id="7179" name="Rectangle 4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7180" name="Line 5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1" name="Line 6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2" name="Line 7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3" name="Line 8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4" name="Line 9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rgbClr val="0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5" name="Line 1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6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7" name="Line 12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188" name="Line 13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50190" name="Text Box 14"/>
          <p:cNvSpPr txBox="1">
            <a:spLocks noChangeArrowheads="1"/>
          </p:cNvSpPr>
          <p:nvPr/>
        </p:nvSpPr>
        <p:spPr bwMode="auto">
          <a:xfrm rot="-2271770">
            <a:off x="493713" y="4594225"/>
            <a:ext cx="303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 sz="2000"/>
              <a:t>פתרון בעיות (הוכחת טענות) בדרכים מגוונות</a:t>
            </a:r>
            <a:endParaRPr lang="en-US" altLang="he-IL" sz="2000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 rot="1536350">
            <a:off x="5376863" y="4246563"/>
            <a:ext cx="303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 sz="2000"/>
              <a:t>שימוש באותה אסטרטגיה בפתרון בעיות מגוונות</a:t>
            </a:r>
            <a:endParaRPr lang="en-US" altLang="he-IL" sz="2000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 rot="766880">
            <a:off x="182563" y="769938"/>
            <a:ext cx="303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 sz="2000"/>
              <a:t>קשרים בין תחומי מתמטיקה שונים</a:t>
            </a:r>
            <a:endParaRPr lang="en-US" altLang="he-IL" sz="2000"/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 rot="-2326434">
            <a:off x="4849813" y="773113"/>
            <a:ext cx="303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 sz="2000"/>
              <a:t>קשרים בין מתמטיקה לתחומים אחרים</a:t>
            </a:r>
            <a:endParaRPr lang="en-US" altLang="he-IL" sz="2000"/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5861050" y="2346325"/>
            <a:ext cx="303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 sz="2000"/>
              <a:t>קשרים בין אבני הבנין של מושגים מתקדמים</a:t>
            </a:r>
            <a:endParaRPr lang="en-US" altLang="he-IL" sz="2000"/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0" y="2419350"/>
            <a:ext cx="3032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altLang="he-IL"/>
              <a:t>+ + +</a:t>
            </a:r>
            <a:endParaRPr lang="en-US" altLang="he-IL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857250" y="6410374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1" grpId="0"/>
      <p:bldP spid="50194" grpId="0"/>
      <p:bldP spid="501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>
                <a:solidFill>
                  <a:schemeClr val="tx1"/>
                </a:solidFill>
              </a:rPr>
              <a:t>משימה:</a:t>
            </a:r>
            <a:endParaRPr lang="en-US" altLang="he-IL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98838" y="1393825"/>
            <a:ext cx="5268912" cy="47196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e-IL" altLang="he-IL" sz="2800" dirty="0"/>
              <a:t>אם מחברים כל אמצע צלע של הריבוע עם שני </a:t>
            </a:r>
            <a:r>
              <a:rPr lang="he-IL" altLang="he-IL" sz="2800" dirty="0" err="1"/>
              <a:t>הקודקודים</a:t>
            </a:r>
            <a:r>
              <a:rPr lang="he-IL" altLang="he-IL" sz="2800" dirty="0"/>
              <a:t> של הצלע הנגדית מתקבל השרטוט שלפניכם. </a:t>
            </a:r>
            <a:endParaRPr lang="en-US" altLang="he-IL" sz="2800" dirty="0"/>
          </a:p>
          <a:p>
            <a:pPr eaLnBrk="1" hangingPunct="1">
              <a:buFontTx/>
              <a:buNone/>
            </a:pPr>
            <a:r>
              <a:rPr lang="he-IL" altLang="he-IL" sz="2800" dirty="0"/>
              <a:t>נניח ששטח הריבוע הוא יחידה אחת.</a:t>
            </a:r>
            <a:endParaRPr lang="en-US" altLang="he-IL" sz="2800" dirty="0"/>
          </a:p>
          <a:p>
            <a:pPr eaLnBrk="1" hangingPunct="1">
              <a:buFontTx/>
              <a:buNone/>
            </a:pPr>
            <a:r>
              <a:rPr lang="he-IL" altLang="he-IL" sz="2800" dirty="0">
                <a:solidFill>
                  <a:schemeClr val="accent2"/>
                </a:solidFill>
              </a:rPr>
              <a:t>מצאו בשרטוט כמה שיותר מצולעים </a:t>
            </a:r>
            <a:r>
              <a:rPr lang="he-IL" altLang="he-IL" sz="2800" dirty="0">
                <a:solidFill>
                  <a:srgbClr val="800080"/>
                </a:solidFill>
              </a:rPr>
              <a:t>שצלעותיהם מונחות על קווי השרטוט</a:t>
            </a:r>
            <a:r>
              <a:rPr lang="he-IL" altLang="he-IL" sz="2800" dirty="0">
                <a:solidFill>
                  <a:schemeClr val="accent2"/>
                </a:solidFill>
              </a:rPr>
              <a:t>, ואשר שטחם הוא שבר יחידה (1/2, 1/3 וכו').</a:t>
            </a:r>
          </a:p>
          <a:p>
            <a:pPr eaLnBrk="1" hangingPunct="1">
              <a:buFontTx/>
              <a:buNone/>
            </a:pPr>
            <a:r>
              <a:rPr lang="he-IL" altLang="he-IL" sz="2800" dirty="0">
                <a:solidFill>
                  <a:schemeClr val="accent2"/>
                </a:solidFill>
              </a:rPr>
              <a:t>חשבו את השטחים בדרכים מגוונות.</a:t>
            </a:r>
          </a:p>
          <a:p>
            <a:pPr eaLnBrk="1" hangingPunct="1">
              <a:buFontTx/>
              <a:buNone/>
            </a:pPr>
            <a:endParaRPr lang="en-US" altLang="he-IL" sz="2800" dirty="0">
              <a:solidFill>
                <a:schemeClr val="accent2"/>
              </a:solidFill>
            </a:endParaRPr>
          </a:p>
        </p:txBody>
      </p:sp>
      <p:sp>
        <p:nvSpPr>
          <p:cNvPr id="8196" name="Rectangle 15"/>
          <p:cNvSpPr>
            <a:spLocks noChangeArrowheads="1"/>
          </p:cNvSpPr>
          <p:nvPr/>
        </p:nvSpPr>
        <p:spPr bwMode="auto">
          <a:xfrm>
            <a:off x="12700" y="2289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pSp>
        <p:nvGrpSpPr>
          <p:cNvPr id="8197" name="Group 17"/>
          <p:cNvGrpSpPr>
            <a:grpSpLocks/>
          </p:cNvGrpSpPr>
          <p:nvPr/>
        </p:nvGrpSpPr>
        <p:grpSpPr bwMode="auto">
          <a:xfrm>
            <a:off x="500063" y="1560513"/>
            <a:ext cx="2524125" cy="2525712"/>
            <a:chOff x="2061" y="890"/>
            <a:chExt cx="1590" cy="1591"/>
          </a:xfrm>
        </p:grpSpPr>
        <p:sp>
          <p:nvSpPr>
            <p:cNvPr id="8199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8200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1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2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3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4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5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6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7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208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857250" y="6410374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altLang="he-IL">
                <a:solidFill>
                  <a:schemeClr val="tx1"/>
                </a:solidFill>
              </a:rPr>
              <a:t>הצגת פתרונות:</a:t>
            </a:r>
            <a:endParaRPr lang="en-US" altLang="he-IL">
              <a:solidFill>
                <a:schemeClr val="tx1"/>
              </a:solidFill>
            </a:endParaRPr>
          </a:p>
        </p:txBody>
      </p:sp>
      <p:sp>
        <p:nvSpPr>
          <p:cNvPr id="9219" name="Rectangle 15"/>
          <p:cNvSpPr>
            <a:spLocks noChangeArrowheads="1"/>
          </p:cNvSpPr>
          <p:nvPr/>
        </p:nvSpPr>
        <p:spPr bwMode="auto">
          <a:xfrm>
            <a:off x="12700" y="2289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altLang="he-IL" sz="1800"/>
          </a:p>
        </p:txBody>
      </p:sp>
      <p:grpSp>
        <p:nvGrpSpPr>
          <p:cNvPr id="9220" name="Group 17"/>
          <p:cNvGrpSpPr>
            <a:grpSpLocks/>
          </p:cNvGrpSpPr>
          <p:nvPr/>
        </p:nvGrpSpPr>
        <p:grpSpPr bwMode="auto">
          <a:xfrm>
            <a:off x="279400" y="1560513"/>
            <a:ext cx="2524125" cy="2525712"/>
            <a:chOff x="2061" y="890"/>
            <a:chExt cx="1590" cy="1591"/>
          </a:xfrm>
        </p:grpSpPr>
        <p:sp>
          <p:nvSpPr>
            <p:cNvPr id="924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924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5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5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5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5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9222" name="Group 17"/>
          <p:cNvGrpSpPr>
            <a:grpSpLocks/>
          </p:cNvGrpSpPr>
          <p:nvPr/>
        </p:nvGrpSpPr>
        <p:grpSpPr bwMode="auto">
          <a:xfrm>
            <a:off x="3351213" y="1560513"/>
            <a:ext cx="2524125" cy="2525712"/>
            <a:chOff x="2061" y="890"/>
            <a:chExt cx="1590" cy="1591"/>
          </a:xfrm>
        </p:grpSpPr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9223" name="Group 17"/>
          <p:cNvGrpSpPr>
            <a:grpSpLocks/>
          </p:cNvGrpSpPr>
          <p:nvPr/>
        </p:nvGrpSpPr>
        <p:grpSpPr bwMode="auto">
          <a:xfrm>
            <a:off x="6423025" y="1573213"/>
            <a:ext cx="2524125" cy="2525712"/>
            <a:chOff x="2061" y="890"/>
            <a:chExt cx="1590" cy="1591"/>
          </a:xfrm>
        </p:grpSpPr>
        <p:sp>
          <p:nvSpPr>
            <p:cNvPr id="9224" name="Rectangle 18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9225" name="Line 19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26" name="Line 20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27" name="Line 21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28" name="Line 22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29" name="Line 23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857250" y="6410374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he-IL"/>
          </a:p>
        </p:txBody>
      </p:sp>
      <p:grpSp>
        <p:nvGrpSpPr>
          <p:cNvPr id="10243" name="Group 4"/>
          <p:cNvGrpSpPr>
            <a:grpSpLocks/>
          </p:cNvGrpSpPr>
          <p:nvPr/>
        </p:nvGrpSpPr>
        <p:grpSpPr bwMode="auto">
          <a:xfrm>
            <a:off x="1892300" y="2449513"/>
            <a:ext cx="1816100" cy="1817687"/>
            <a:chOff x="2061" y="890"/>
            <a:chExt cx="1590" cy="1591"/>
          </a:xfrm>
        </p:grpSpPr>
        <p:sp>
          <p:nvSpPr>
            <p:cNvPr id="10342" name="Rectangle 5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343" name="Line 6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4" name="Line 7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5" name="Line 8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6" name="Line 9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7" name="Line 10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8" name="Line 1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9" name="Line 1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50" name="Line 13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51" name="Line 14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44" name="Freeform 15"/>
          <p:cNvSpPr>
            <a:spLocks/>
          </p:cNvSpPr>
          <p:nvPr/>
        </p:nvSpPr>
        <p:spPr bwMode="auto">
          <a:xfrm>
            <a:off x="2338388" y="2905125"/>
            <a:ext cx="895350" cy="900113"/>
          </a:xfrm>
          <a:custGeom>
            <a:avLst/>
            <a:gdLst>
              <a:gd name="T0" fmla="*/ 2147483647 w 564"/>
              <a:gd name="T1" fmla="*/ 2147483647 h 567"/>
              <a:gd name="T2" fmla="*/ 0 w 564"/>
              <a:gd name="T3" fmla="*/ 2147483647 h 567"/>
              <a:gd name="T4" fmla="*/ 2147483647 w 564"/>
              <a:gd name="T5" fmla="*/ 2147483647 h 567"/>
              <a:gd name="T6" fmla="*/ 2147483647 w 564"/>
              <a:gd name="T7" fmla="*/ 2147483647 h 567"/>
              <a:gd name="T8" fmla="*/ 2147483647 w 564"/>
              <a:gd name="T9" fmla="*/ 2147483647 h 567"/>
              <a:gd name="T10" fmla="*/ 2147483647 w 564"/>
              <a:gd name="T11" fmla="*/ 2147483647 h 567"/>
              <a:gd name="T12" fmla="*/ 2147483647 w 564"/>
              <a:gd name="T13" fmla="*/ 2147483647 h 567"/>
              <a:gd name="T14" fmla="*/ 2147483647 w 564"/>
              <a:gd name="T15" fmla="*/ 0 h 567"/>
              <a:gd name="T16" fmla="*/ 2147483647 w 564"/>
              <a:gd name="T17" fmla="*/ 2147483647 h 56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4" h="567">
                <a:moveTo>
                  <a:pt x="93" y="90"/>
                </a:moveTo>
                <a:lnTo>
                  <a:pt x="0" y="282"/>
                </a:lnTo>
                <a:lnTo>
                  <a:pt x="102" y="477"/>
                </a:lnTo>
                <a:lnTo>
                  <a:pt x="297" y="567"/>
                </a:lnTo>
                <a:lnTo>
                  <a:pt x="480" y="477"/>
                </a:lnTo>
                <a:lnTo>
                  <a:pt x="564" y="309"/>
                </a:lnTo>
                <a:lnTo>
                  <a:pt x="462" y="75"/>
                </a:lnTo>
                <a:lnTo>
                  <a:pt x="291" y="0"/>
                </a:lnTo>
                <a:lnTo>
                  <a:pt x="93" y="90"/>
                </a:lnTo>
                <a:close/>
              </a:path>
            </a:pathLst>
          </a:custGeom>
          <a:solidFill>
            <a:srgbClr val="CC0099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0245" name="Group 16"/>
          <p:cNvGrpSpPr>
            <a:grpSpLocks/>
          </p:cNvGrpSpPr>
          <p:nvPr/>
        </p:nvGrpSpPr>
        <p:grpSpPr bwMode="auto">
          <a:xfrm>
            <a:off x="3979863" y="2449513"/>
            <a:ext cx="1816100" cy="1817687"/>
            <a:chOff x="2061" y="890"/>
            <a:chExt cx="1590" cy="1591"/>
          </a:xfrm>
        </p:grpSpPr>
        <p:sp>
          <p:nvSpPr>
            <p:cNvPr id="10332" name="Rectangle 17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333" name="Line 18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4" name="Line 19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5" name="Line 20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6" name="Line 21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7" name="Line 22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8" name="Line 2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9" name="Line 24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0" name="Line 25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1" name="Line 26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46" name="Freeform 28"/>
          <p:cNvSpPr>
            <a:spLocks/>
          </p:cNvSpPr>
          <p:nvPr/>
        </p:nvSpPr>
        <p:spPr bwMode="auto">
          <a:xfrm>
            <a:off x="1890713" y="4619625"/>
            <a:ext cx="1789112" cy="1809750"/>
          </a:xfrm>
          <a:custGeom>
            <a:avLst/>
            <a:gdLst>
              <a:gd name="T0" fmla="*/ 0 w 1566"/>
              <a:gd name="T1" fmla="*/ 2147483647 h 1584"/>
              <a:gd name="T2" fmla="*/ 2147483647 w 1566"/>
              <a:gd name="T3" fmla="*/ 0 h 1584"/>
              <a:gd name="T4" fmla="*/ 2147483647 w 1566"/>
              <a:gd name="T5" fmla="*/ 2147483647 h 1584"/>
              <a:gd name="T6" fmla="*/ 0 w 1566"/>
              <a:gd name="T7" fmla="*/ 2147483647 h 15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6" h="1584">
                <a:moveTo>
                  <a:pt x="0" y="1583"/>
                </a:moveTo>
                <a:lnTo>
                  <a:pt x="778" y="0"/>
                </a:lnTo>
                <a:lnTo>
                  <a:pt x="1566" y="1584"/>
                </a:lnTo>
                <a:lnTo>
                  <a:pt x="0" y="1583"/>
                </a:lnTo>
                <a:close/>
              </a:path>
            </a:pathLst>
          </a:custGeom>
          <a:solidFill>
            <a:srgbClr val="333399">
              <a:alpha val="6705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0247" name="Group 29"/>
          <p:cNvGrpSpPr>
            <a:grpSpLocks/>
          </p:cNvGrpSpPr>
          <p:nvPr/>
        </p:nvGrpSpPr>
        <p:grpSpPr bwMode="auto">
          <a:xfrm>
            <a:off x="6000750" y="2460625"/>
            <a:ext cx="1816100" cy="1817688"/>
            <a:chOff x="2061" y="890"/>
            <a:chExt cx="1590" cy="1591"/>
          </a:xfrm>
        </p:grpSpPr>
        <p:sp>
          <p:nvSpPr>
            <p:cNvPr id="10322" name="Rectangle 3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323" name="Line 3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4" name="Line 3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5" name="Line 3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6" name="Line 3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7" name="Line 3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8" name="Line 3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9" name="Line 3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0" name="Line 3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1" name="Line 3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48" name="Freeform 40"/>
          <p:cNvSpPr>
            <a:spLocks/>
          </p:cNvSpPr>
          <p:nvPr/>
        </p:nvSpPr>
        <p:spPr bwMode="auto">
          <a:xfrm>
            <a:off x="6456363" y="2449513"/>
            <a:ext cx="892175" cy="1814512"/>
          </a:xfrm>
          <a:custGeom>
            <a:avLst/>
            <a:gdLst>
              <a:gd name="T0" fmla="*/ 0 w 562"/>
              <a:gd name="T1" fmla="*/ 2147483647 h 1143"/>
              <a:gd name="T2" fmla="*/ 2147483647 w 562"/>
              <a:gd name="T3" fmla="*/ 0 h 1143"/>
              <a:gd name="T4" fmla="*/ 2147483647 w 562"/>
              <a:gd name="T5" fmla="*/ 2147483647 h 1143"/>
              <a:gd name="T6" fmla="*/ 2147483647 w 562"/>
              <a:gd name="T7" fmla="*/ 2147483647 h 1143"/>
              <a:gd name="T8" fmla="*/ 0 w 562"/>
              <a:gd name="T9" fmla="*/ 2147483647 h 1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62" h="1143">
                <a:moveTo>
                  <a:pt x="0" y="571"/>
                </a:moveTo>
                <a:lnTo>
                  <a:pt x="280" y="0"/>
                </a:lnTo>
                <a:lnTo>
                  <a:pt x="562" y="606"/>
                </a:lnTo>
                <a:lnTo>
                  <a:pt x="294" y="1143"/>
                </a:lnTo>
                <a:lnTo>
                  <a:pt x="0" y="571"/>
                </a:lnTo>
                <a:close/>
              </a:path>
            </a:pathLst>
          </a:custGeom>
          <a:solidFill>
            <a:schemeClr val="folHlink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0249" name="Group 42"/>
          <p:cNvGrpSpPr>
            <a:grpSpLocks/>
          </p:cNvGrpSpPr>
          <p:nvPr/>
        </p:nvGrpSpPr>
        <p:grpSpPr bwMode="auto">
          <a:xfrm>
            <a:off x="6000750" y="4610100"/>
            <a:ext cx="1816100" cy="1817688"/>
            <a:chOff x="2061" y="890"/>
            <a:chExt cx="1590" cy="1591"/>
          </a:xfrm>
        </p:grpSpPr>
        <p:sp>
          <p:nvSpPr>
            <p:cNvPr id="10312" name="Rectangle 43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313" name="Line 44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4" name="Line 45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5" name="Line 46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6" name="Line 47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7" name="Line 48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8" name="Line 4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9" name="Line 5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0" name="Line 51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21" name="Line 52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50" name="Freeform 53"/>
          <p:cNvSpPr>
            <a:spLocks/>
          </p:cNvSpPr>
          <p:nvPr/>
        </p:nvSpPr>
        <p:spPr bwMode="auto">
          <a:xfrm>
            <a:off x="6367463" y="4976813"/>
            <a:ext cx="1052512" cy="1081087"/>
          </a:xfrm>
          <a:custGeom>
            <a:avLst/>
            <a:gdLst>
              <a:gd name="T0" fmla="*/ 0 w 663"/>
              <a:gd name="T1" fmla="*/ 2147483647 h 681"/>
              <a:gd name="T2" fmla="*/ 2147483647 w 663"/>
              <a:gd name="T3" fmla="*/ 2147483647 h 681"/>
              <a:gd name="T4" fmla="*/ 2147483647 w 663"/>
              <a:gd name="T5" fmla="*/ 2147483647 h 681"/>
              <a:gd name="T6" fmla="*/ 2147483647 w 663"/>
              <a:gd name="T7" fmla="*/ 0 h 681"/>
              <a:gd name="T8" fmla="*/ 0 w 663"/>
              <a:gd name="T9" fmla="*/ 2147483647 h 6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3" h="681">
                <a:moveTo>
                  <a:pt x="0" y="226"/>
                </a:moveTo>
                <a:lnTo>
                  <a:pt x="219" y="681"/>
                </a:lnTo>
                <a:lnTo>
                  <a:pt x="663" y="465"/>
                </a:lnTo>
                <a:lnTo>
                  <a:pt x="444" y="0"/>
                </a:lnTo>
                <a:lnTo>
                  <a:pt x="0" y="226"/>
                </a:lnTo>
                <a:close/>
              </a:path>
            </a:pathLst>
          </a:custGeom>
          <a:solidFill>
            <a:schemeClr val="accent1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0251" name="Group 55"/>
          <p:cNvGrpSpPr>
            <a:grpSpLocks/>
          </p:cNvGrpSpPr>
          <p:nvPr/>
        </p:nvGrpSpPr>
        <p:grpSpPr bwMode="auto">
          <a:xfrm>
            <a:off x="3983038" y="4613275"/>
            <a:ext cx="1816100" cy="1817688"/>
            <a:chOff x="2061" y="890"/>
            <a:chExt cx="1590" cy="1591"/>
          </a:xfrm>
        </p:grpSpPr>
        <p:sp>
          <p:nvSpPr>
            <p:cNvPr id="10302" name="Rectangle 56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303" name="Line 57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4" name="Line 58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5" name="Line 59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6" name="Line 60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7" name="Line 61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8" name="Line 62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9" name="Line 63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0" name="Line 64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11" name="Line 65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52" name="Freeform 67"/>
          <p:cNvSpPr>
            <a:spLocks/>
          </p:cNvSpPr>
          <p:nvPr/>
        </p:nvSpPr>
        <p:spPr bwMode="auto">
          <a:xfrm flipH="1">
            <a:off x="4887913" y="5508625"/>
            <a:ext cx="919162" cy="917575"/>
          </a:xfrm>
          <a:custGeom>
            <a:avLst/>
            <a:gdLst>
              <a:gd name="T0" fmla="*/ 0 w 804"/>
              <a:gd name="T1" fmla="*/ 2147483647 h 803"/>
              <a:gd name="T2" fmla="*/ 2147483647 w 804"/>
              <a:gd name="T3" fmla="*/ 2147483647 h 803"/>
              <a:gd name="T4" fmla="*/ 2147483647 w 804"/>
              <a:gd name="T5" fmla="*/ 2147483647 h 803"/>
              <a:gd name="T6" fmla="*/ 2147483647 w 804"/>
              <a:gd name="T7" fmla="*/ 0 h 803"/>
              <a:gd name="T8" fmla="*/ 0 w 804"/>
              <a:gd name="T9" fmla="*/ 2147483647 h 8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4" h="803">
                <a:moveTo>
                  <a:pt x="0" y="803"/>
                </a:moveTo>
                <a:lnTo>
                  <a:pt x="804" y="796"/>
                </a:lnTo>
                <a:lnTo>
                  <a:pt x="537" y="272"/>
                </a:lnTo>
                <a:lnTo>
                  <a:pt x="13" y="0"/>
                </a:lnTo>
                <a:lnTo>
                  <a:pt x="0" y="803"/>
                </a:lnTo>
                <a:close/>
              </a:path>
            </a:pathLst>
          </a:custGeom>
          <a:solidFill>
            <a:srgbClr val="CC0099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0253" name="Group 69"/>
          <p:cNvGrpSpPr>
            <a:grpSpLocks/>
          </p:cNvGrpSpPr>
          <p:nvPr/>
        </p:nvGrpSpPr>
        <p:grpSpPr bwMode="auto">
          <a:xfrm>
            <a:off x="1893888" y="4605338"/>
            <a:ext cx="1816100" cy="1816100"/>
            <a:chOff x="2061" y="890"/>
            <a:chExt cx="1590" cy="1591"/>
          </a:xfrm>
        </p:grpSpPr>
        <p:sp>
          <p:nvSpPr>
            <p:cNvPr id="10292" name="Rectangle 70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293" name="Line 71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4" name="Line 72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5" name="Line 73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6" name="Line 74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7" name="Line 75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8" name="Line 76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9" name="Line 7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0" name="Line 78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01" name="Line 79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54" name="Freeform 87"/>
          <p:cNvSpPr>
            <a:spLocks/>
          </p:cNvSpPr>
          <p:nvPr/>
        </p:nvSpPr>
        <p:spPr bwMode="auto">
          <a:xfrm>
            <a:off x="3971925" y="2449513"/>
            <a:ext cx="1814513" cy="1797050"/>
          </a:xfrm>
          <a:custGeom>
            <a:avLst/>
            <a:gdLst>
              <a:gd name="T0" fmla="*/ 2147483647 w 1587"/>
              <a:gd name="T1" fmla="*/ 2147483647 h 1573"/>
              <a:gd name="T2" fmla="*/ 2147483647 w 1587"/>
              <a:gd name="T3" fmla="*/ 2147483647 h 1573"/>
              <a:gd name="T4" fmla="*/ 2147483647 w 1587"/>
              <a:gd name="T5" fmla="*/ 0 h 1573"/>
              <a:gd name="T6" fmla="*/ 2147483647 w 1587"/>
              <a:gd name="T7" fmla="*/ 2147483647 h 1573"/>
              <a:gd name="T8" fmla="*/ 0 w 1587"/>
              <a:gd name="T9" fmla="*/ 2147483647 h 1573"/>
              <a:gd name="T10" fmla="*/ 2147483647 w 1587"/>
              <a:gd name="T11" fmla="*/ 2147483647 h 1573"/>
              <a:gd name="T12" fmla="*/ 2147483647 w 1587"/>
              <a:gd name="T13" fmla="*/ 2147483647 h 1573"/>
              <a:gd name="T14" fmla="*/ 2147483647 w 1587"/>
              <a:gd name="T15" fmla="*/ 2147483647 h 157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7" h="1573">
                <a:moveTo>
                  <a:pt x="1587" y="800"/>
                </a:moveTo>
                <a:lnTo>
                  <a:pt x="1039" y="526"/>
                </a:lnTo>
                <a:lnTo>
                  <a:pt x="808" y="0"/>
                </a:lnTo>
                <a:lnTo>
                  <a:pt x="555" y="519"/>
                </a:lnTo>
                <a:lnTo>
                  <a:pt x="0" y="807"/>
                </a:lnTo>
                <a:lnTo>
                  <a:pt x="527" y="1074"/>
                </a:lnTo>
                <a:lnTo>
                  <a:pt x="794" y="1573"/>
                </a:lnTo>
                <a:lnTo>
                  <a:pt x="1082" y="1039"/>
                </a:lnTo>
              </a:path>
            </a:pathLst>
          </a:custGeom>
          <a:solidFill>
            <a:srgbClr val="66FF66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0255" name="Group 90"/>
          <p:cNvGrpSpPr>
            <a:grpSpLocks/>
          </p:cNvGrpSpPr>
          <p:nvPr/>
        </p:nvGrpSpPr>
        <p:grpSpPr bwMode="auto">
          <a:xfrm>
            <a:off x="1892300" y="285750"/>
            <a:ext cx="1816100" cy="1817688"/>
            <a:chOff x="2061" y="890"/>
            <a:chExt cx="1590" cy="1591"/>
          </a:xfrm>
        </p:grpSpPr>
        <p:sp>
          <p:nvSpPr>
            <p:cNvPr id="10282" name="Rectangle 91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283" name="Line 92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4" name="Line 93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5" name="Line 94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6" name="Line 95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7" name="Line 96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8" name="Line 97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9" name="Line 98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0" name="Line 99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91" name="Line 100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56" name="Freeform 101"/>
          <p:cNvSpPr>
            <a:spLocks/>
          </p:cNvSpPr>
          <p:nvPr/>
        </p:nvSpPr>
        <p:spPr bwMode="auto">
          <a:xfrm>
            <a:off x="1892300" y="285750"/>
            <a:ext cx="1811338" cy="1814513"/>
          </a:xfrm>
          <a:custGeom>
            <a:avLst/>
            <a:gdLst>
              <a:gd name="T0" fmla="*/ 0 w 1587"/>
              <a:gd name="T1" fmla="*/ 0 h 1588"/>
              <a:gd name="T2" fmla="*/ 2147483647 w 1587"/>
              <a:gd name="T3" fmla="*/ 2147483647 h 1588"/>
              <a:gd name="T4" fmla="*/ 0 w 1587"/>
              <a:gd name="T5" fmla="*/ 2147483647 h 1588"/>
              <a:gd name="T6" fmla="*/ 2147483647 w 1587"/>
              <a:gd name="T7" fmla="*/ 2147483647 h 1588"/>
              <a:gd name="T8" fmla="*/ 2147483647 w 1587"/>
              <a:gd name="T9" fmla="*/ 2147483647 h 1588"/>
              <a:gd name="T10" fmla="*/ 2147483647 w 1587"/>
              <a:gd name="T11" fmla="*/ 2147483647 h 1588"/>
              <a:gd name="T12" fmla="*/ 2147483647 w 1587"/>
              <a:gd name="T13" fmla="*/ 0 h 1588"/>
              <a:gd name="T14" fmla="*/ 2147483647 w 1587"/>
              <a:gd name="T15" fmla="*/ 2147483647 h 1588"/>
              <a:gd name="T16" fmla="*/ 0 w 1587"/>
              <a:gd name="T17" fmla="*/ 0 h 15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87" h="1588">
                <a:moveTo>
                  <a:pt x="0" y="0"/>
                </a:moveTo>
                <a:lnTo>
                  <a:pt x="402" y="808"/>
                </a:lnTo>
                <a:lnTo>
                  <a:pt x="0" y="1588"/>
                </a:lnTo>
                <a:lnTo>
                  <a:pt x="804" y="1187"/>
                </a:lnTo>
                <a:lnTo>
                  <a:pt x="1587" y="1588"/>
                </a:lnTo>
                <a:lnTo>
                  <a:pt x="1168" y="816"/>
                </a:lnTo>
                <a:lnTo>
                  <a:pt x="1587" y="0"/>
                </a:lnTo>
                <a:lnTo>
                  <a:pt x="796" y="406"/>
                </a:lnTo>
                <a:lnTo>
                  <a:pt x="0" y="0"/>
                </a:lnTo>
                <a:close/>
              </a:path>
            </a:pathLst>
          </a:custGeom>
          <a:solidFill>
            <a:srgbClr val="333399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10257" name="Group 102"/>
          <p:cNvGrpSpPr>
            <a:grpSpLocks/>
          </p:cNvGrpSpPr>
          <p:nvPr/>
        </p:nvGrpSpPr>
        <p:grpSpPr bwMode="auto">
          <a:xfrm>
            <a:off x="3979863" y="285750"/>
            <a:ext cx="1816100" cy="1817688"/>
            <a:chOff x="2061" y="890"/>
            <a:chExt cx="1590" cy="1591"/>
          </a:xfrm>
        </p:grpSpPr>
        <p:sp>
          <p:nvSpPr>
            <p:cNvPr id="10272" name="Rectangle 103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273" name="Line 104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4" name="Line 105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5" name="Line 106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6" name="Line 107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7" name="Line 108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8" name="Line 109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9" name="Line 11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0" name="Line 111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81" name="Line 112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10258" name="Group 113"/>
          <p:cNvGrpSpPr>
            <a:grpSpLocks/>
          </p:cNvGrpSpPr>
          <p:nvPr/>
        </p:nvGrpSpPr>
        <p:grpSpPr bwMode="auto">
          <a:xfrm>
            <a:off x="6000750" y="296863"/>
            <a:ext cx="1816100" cy="1817687"/>
            <a:chOff x="2061" y="890"/>
            <a:chExt cx="1590" cy="1591"/>
          </a:xfrm>
        </p:grpSpPr>
        <p:sp>
          <p:nvSpPr>
            <p:cNvPr id="10262" name="Rectangle 114"/>
            <p:cNvSpPr>
              <a:spLocks noChangeArrowheads="1"/>
            </p:cNvSpPr>
            <p:nvPr/>
          </p:nvSpPr>
          <p:spPr bwMode="auto">
            <a:xfrm>
              <a:off x="2061" y="890"/>
              <a:ext cx="1590" cy="159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altLang="he-IL" sz="1800"/>
            </a:p>
          </p:txBody>
        </p:sp>
        <p:sp>
          <p:nvSpPr>
            <p:cNvPr id="10263" name="Line 115"/>
            <p:cNvSpPr>
              <a:spLocks noChangeShapeType="1"/>
            </p:cNvSpPr>
            <p:nvPr/>
          </p:nvSpPr>
          <p:spPr bwMode="auto">
            <a:xfrm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64" name="Line 116"/>
            <p:cNvSpPr>
              <a:spLocks noChangeShapeType="1"/>
            </p:cNvSpPr>
            <p:nvPr/>
          </p:nvSpPr>
          <p:spPr bwMode="auto">
            <a:xfrm flipV="1">
              <a:off x="2061" y="890"/>
              <a:ext cx="1590" cy="7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65" name="Line 117"/>
            <p:cNvSpPr>
              <a:spLocks noChangeShapeType="1"/>
            </p:cNvSpPr>
            <p:nvPr/>
          </p:nvSpPr>
          <p:spPr bwMode="auto">
            <a:xfrm flipV="1"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66" name="Line 118"/>
            <p:cNvSpPr>
              <a:spLocks noChangeShapeType="1"/>
            </p:cNvSpPr>
            <p:nvPr/>
          </p:nvSpPr>
          <p:spPr bwMode="auto">
            <a:xfrm>
              <a:off x="2061" y="1685"/>
              <a:ext cx="159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67" name="Line 119"/>
            <p:cNvSpPr>
              <a:spLocks noChangeShapeType="1"/>
            </p:cNvSpPr>
            <p:nvPr/>
          </p:nvSpPr>
          <p:spPr bwMode="auto">
            <a:xfrm flipV="1">
              <a:off x="2856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68" name="Line 120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69" name="Line 121"/>
            <p:cNvSpPr>
              <a:spLocks noChangeShapeType="1"/>
            </p:cNvSpPr>
            <p:nvPr/>
          </p:nvSpPr>
          <p:spPr bwMode="auto">
            <a:xfrm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0" name="Line 122"/>
            <p:cNvSpPr>
              <a:spLocks noChangeShapeType="1"/>
            </p:cNvSpPr>
            <p:nvPr/>
          </p:nvSpPr>
          <p:spPr bwMode="auto">
            <a:xfrm flipH="1">
              <a:off x="2061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271" name="Line 123"/>
            <p:cNvSpPr>
              <a:spLocks noChangeShapeType="1"/>
            </p:cNvSpPr>
            <p:nvPr/>
          </p:nvSpPr>
          <p:spPr bwMode="auto">
            <a:xfrm>
              <a:off x="2835" y="890"/>
              <a:ext cx="795" cy="15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10259" name="Freeform 124"/>
          <p:cNvSpPr>
            <a:spLocks/>
          </p:cNvSpPr>
          <p:nvPr/>
        </p:nvSpPr>
        <p:spPr bwMode="auto">
          <a:xfrm>
            <a:off x="3970338" y="282575"/>
            <a:ext cx="1844675" cy="900113"/>
          </a:xfrm>
          <a:custGeom>
            <a:avLst/>
            <a:gdLst>
              <a:gd name="T0" fmla="*/ 2147483647 w 1162"/>
              <a:gd name="T1" fmla="*/ 2147483647 h 567"/>
              <a:gd name="T2" fmla="*/ 0 w 1162"/>
              <a:gd name="T3" fmla="*/ 2147483647 h 567"/>
              <a:gd name="T4" fmla="*/ 2147483647 w 1162"/>
              <a:gd name="T5" fmla="*/ 0 h 567"/>
              <a:gd name="T6" fmla="*/ 2147483647 w 1162"/>
              <a:gd name="T7" fmla="*/ 2147483647 h 56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62" h="567">
                <a:moveTo>
                  <a:pt x="14" y="567"/>
                </a:moveTo>
                <a:lnTo>
                  <a:pt x="0" y="5"/>
                </a:lnTo>
                <a:lnTo>
                  <a:pt x="1162" y="0"/>
                </a:lnTo>
                <a:lnTo>
                  <a:pt x="14" y="567"/>
                </a:lnTo>
                <a:close/>
              </a:path>
            </a:pathLst>
          </a:custGeom>
          <a:solidFill>
            <a:schemeClr val="accent1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260" name="Freeform 126"/>
          <p:cNvSpPr>
            <a:spLocks/>
          </p:cNvSpPr>
          <p:nvPr/>
        </p:nvSpPr>
        <p:spPr bwMode="auto">
          <a:xfrm>
            <a:off x="6011863" y="293688"/>
            <a:ext cx="1820862" cy="1817687"/>
          </a:xfrm>
          <a:custGeom>
            <a:avLst/>
            <a:gdLst>
              <a:gd name="T0" fmla="*/ 0 w 1594"/>
              <a:gd name="T1" fmla="*/ 2147483647 h 1592"/>
              <a:gd name="T2" fmla="*/ 2147483647 w 1594"/>
              <a:gd name="T3" fmla="*/ 2147483647 h 1592"/>
              <a:gd name="T4" fmla="*/ 2147483647 w 1594"/>
              <a:gd name="T5" fmla="*/ 0 h 1592"/>
              <a:gd name="T6" fmla="*/ 2147483647 w 1594"/>
              <a:gd name="T7" fmla="*/ 2147483647 h 1592"/>
              <a:gd name="T8" fmla="*/ 0 w 1594"/>
              <a:gd name="T9" fmla="*/ 2147483647 h 1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94" h="1592">
                <a:moveTo>
                  <a:pt x="0" y="1586"/>
                </a:moveTo>
                <a:lnTo>
                  <a:pt x="778" y="3"/>
                </a:lnTo>
                <a:lnTo>
                  <a:pt x="1594" y="0"/>
                </a:lnTo>
                <a:lnTo>
                  <a:pt x="798" y="1592"/>
                </a:lnTo>
                <a:lnTo>
                  <a:pt x="0" y="1586"/>
                </a:lnTo>
                <a:close/>
              </a:path>
            </a:pathLst>
          </a:custGeom>
          <a:solidFill>
            <a:schemeClr val="accent2">
              <a:alpha val="6705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2" name="Text Box 20"/>
          <p:cNvSpPr txBox="1">
            <a:spLocks noChangeArrowheads="1"/>
          </p:cNvSpPr>
          <p:nvPr/>
        </p:nvSpPr>
        <p:spPr bwMode="auto">
          <a:xfrm>
            <a:off x="857250" y="6469366"/>
            <a:ext cx="67246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"אפשר גם אחרת"  - מעובד לפי: לקשור חוטים –ד"ר  גילה רון וד"ר רותי סגל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he-IL" altLang="he-IL" sz="800" dirty="0"/>
              <a:t>יום עיון במסגרת התוכנית "מיצוי </a:t>
            </a:r>
            <a:r>
              <a:rPr lang="he-IL" altLang="he-IL" sz="800" dirty="0" err="1"/>
              <a:t>ומצויינות</a:t>
            </a:r>
            <a:r>
              <a:rPr lang="he-IL" altLang="he-IL" sz="800" dirty="0"/>
              <a:t> במתמטיקה" לתלמידים מצטיינים. – הטכניון 25.3.07</a:t>
            </a:r>
            <a:endParaRPr lang="en-US" altLang="he-IL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5712</TotalTime>
  <Words>2157</Words>
  <Application>Microsoft Office PowerPoint</Application>
  <PresentationFormat>‫הצגה על המסך (4:3)</PresentationFormat>
  <Paragraphs>269</Paragraphs>
  <Slides>34</Slides>
  <Notes>23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34</vt:i4>
      </vt:variant>
    </vt:vector>
  </HeadingPairs>
  <TitlesOfParts>
    <vt:vector size="41" baseType="lpstr">
      <vt:lpstr>Arial</vt:lpstr>
      <vt:lpstr>Comic Sans MS</vt:lpstr>
      <vt:lpstr>Guttman Yad-Brush</vt:lpstr>
      <vt:lpstr>Symbol</vt:lpstr>
      <vt:lpstr>עיצוב ברירת מחדל</vt:lpstr>
      <vt:lpstr>Equation</vt:lpstr>
      <vt:lpstr>משוואה</vt:lpstr>
      <vt:lpstr>כוכבים בשטח</vt:lpstr>
      <vt:lpstr>כוכבים בשטח – משחק קבוצתי</vt:lpstr>
      <vt:lpstr>הוראות המשחק</vt:lpstr>
      <vt:lpstr>ניקוד</vt:lpstr>
      <vt:lpstr>מצגת של PowerPoint</vt:lpstr>
      <vt:lpstr>מצגת של PowerPoint</vt:lpstr>
      <vt:lpstr>משימה:</vt:lpstr>
      <vt:lpstr>הצגת פתרונות: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הצגת פתרונות:</vt:lpstr>
      <vt:lpstr>לקשור חוטים</vt:lpstr>
      <vt:lpstr>מצגת של PowerPoint</vt:lpstr>
      <vt:lpstr>מצגת של PowerPoint</vt:lpstr>
      <vt:lpstr>     ניצבות והקבלה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ועדין לא דיברנו על דמיון משולשים...</vt:lpstr>
      <vt:lpstr>במה נגענו (או יכולנו לגעת)?</vt:lpstr>
      <vt:lpstr>גיאומטריה (על קצה המזלג...)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לקשר ולהתיר</dc:title>
  <dc:creator>user1</dc:creator>
  <cp:lastModifiedBy>Neomi Rybowski</cp:lastModifiedBy>
  <cp:revision>52</cp:revision>
  <dcterms:created xsi:type="dcterms:W3CDTF">2006-12-18T06:24:34Z</dcterms:created>
  <dcterms:modified xsi:type="dcterms:W3CDTF">2022-05-08T16:01:51Z</dcterms:modified>
</cp:coreProperties>
</file>